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80"/>
  </p:notesMasterIdLst>
  <p:sldIdLst>
    <p:sldId id="454" r:id="rId2"/>
    <p:sldId id="351" r:id="rId3"/>
    <p:sldId id="353" r:id="rId4"/>
    <p:sldId id="416" r:id="rId5"/>
    <p:sldId id="455" r:id="rId6"/>
    <p:sldId id="427" r:id="rId7"/>
    <p:sldId id="428" r:id="rId8"/>
    <p:sldId id="429" r:id="rId9"/>
    <p:sldId id="430" r:id="rId10"/>
    <p:sldId id="431" r:id="rId11"/>
    <p:sldId id="432" r:id="rId12"/>
    <p:sldId id="360" r:id="rId13"/>
    <p:sldId id="368" r:id="rId14"/>
    <p:sldId id="388" r:id="rId15"/>
    <p:sldId id="423" r:id="rId16"/>
    <p:sldId id="424" r:id="rId17"/>
    <p:sldId id="363" r:id="rId18"/>
    <p:sldId id="389" r:id="rId19"/>
    <p:sldId id="456" r:id="rId20"/>
    <p:sldId id="457" r:id="rId21"/>
    <p:sldId id="395" r:id="rId22"/>
    <p:sldId id="458" r:id="rId23"/>
    <p:sldId id="393" r:id="rId24"/>
    <p:sldId id="405" r:id="rId25"/>
    <p:sldId id="396" r:id="rId26"/>
    <p:sldId id="467" r:id="rId27"/>
    <p:sldId id="466" r:id="rId28"/>
    <p:sldId id="409" r:id="rId29"/>
    <p:sldId id="410" r:id="rId30"/>
    <p:sldId id="411" r:id="rId31"/>
    <p:sldId id="394" r:id="rId32"/>
    <p:sldId id="408" r:id="rId33"/>
    <p:sldId id="397" r:id="rId34"/>
    <p:sldId id="400" r:id="rId35"/>
    <p:sldId id="401" r:id="rId36"/>
    <p:sldId id="462" r:id="rId37"/>
    <p:sldId id="403" r:id="rId38"/>
    <p:sldId id="452" r:id="rId39"/>
    <p:sldId id="453" r:id="rId40"/>
    <p:sldId id="418" r:id="rId41"/>
    <p:sldId id="377" r:id="rId42"/>
    <p:sldId id="465" r:id="rId43"/>
    <p:sldId id="421" r:id="rId44"/>
    <p:sldId id="419" r:id="rId45"/>
    <p:sldId id="464" r:id="rId46"/>
    <p:sldId id="420" r:id="rId47"/>
    <p:sldId id="422" r:id="rId48"/>
    <p:sldId id="387" r:id="rId49"/>
    <p:sldId id="461" r:id="rId50"/>
    <p:sldId id="365" r:id="rId51"/>
    <p:sldId id="412" r:id="rId52"/>
    <p:sldId id="373" r:id="rId53"/>
    <p:sldId id="434" r:id="rId54"/>
    <p:sldId id="433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2" r:id="rId63"/>
    <p:sldId id="443" r:id="rId64"/>
    <p:sldId id="352" r:id="rId65"/>
    <p:sldId id="425" r:id="rId66"/>
    <p:sldId id="450" r:id="rId67"/>
    <p:sldId id="415" r:id="rId68"/>
    <p:sldId id="398" r:id="rId69"/>
    <p:sldId id="445" r:id="rId70"/>
    <p:sldId id="446" r:id="rId71"/>
    <p:sldId id="447" r:id="rId72"/>
    <p:sldId id="448" r:id="rId73"/>
    <p:sldId id="367" r:id="rId74"/>
    <p:sldId id="381" r:id="rId75"/>
    <p:sldId id="451" r:id="rId76"/>
    <p:sldId id="468" r:id="rId77"/>
    <p:sldId id="459" r:id="rId78"/>
    <p:sldId id="307" r:id="rId79"/>
  </p:sldIdLst>
  <p:sldSz cx="9906000" cy="6858000" type="A4"/>
  <p:notesSz cx="6858000" cy="9144000"/>
  <p:embeddedFontLst>
    <p:embeddedFont>
      <p:font typeface="나눔고딕" panose="020B0600000101010101" charset="-127"/>
      <p:regular r:id="rId81"/>
      <p:bold r:id="rId82"/>
    </p:embeddedFont>
    <p:embeddedFont>
      <p:font typeface="Arial Narrow" panose="020B0606020202030204" pitchFamily="34" charset="0"/>
      <p:regular r:id="rId83"/>
      <p:bold r:id="rId84"/>
      <p:italic r:id="rId85"/>
      <p:boldItalic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Tahoma" panose="020B0604030504040204" pitchFamily="34" charset="0"/>
      <p:regular r:id="rId91"/>
      <p:bold r:id="rId92"/>
    </p:embeddedFont>
    <p:embeddedFont>
      <p:font typeface="맑은 고딕" panose="020B0503020000020004" pitchFamily="50" charset="-127"/>
      <p:regular r:id="rId93"/>
      <p:bold r:id="rId9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1321" userDrawn="1">
          <p15:clr>
            <a:srgbClr val="A4A3A4"/>
          </p15:clr>
        </p15:guide>
        <p15:guide id="5" pos="147" userDrawn="1">
          <p15:clr>
            <a:srgbClr val="A4A3A4"/>
          </p15:clr>
        </p15:guide>
        <p15:guide id="6" pos="6069" userDrawn="1">
          <p15:clr>
            <a:srgbClr val="A4A3A4"/>
          </p15:clr>
        </p15:guide>
        <p15:guide id="7" pos="245" userDrawn="1">
          <p15:clr>
            <a:srgbClr val="A4A3A4"/>
          </p15:clr>
        </p15:guide>
        <p15:guide id="8" pos="3046" userDrawn="1">
          <p15:clr>
            <a:srgbClr val="A4A3A4"/>
          </p15:clr>
        </p15:guide>
        <p15:guide id="9" pos="3194" userDrawn="1">
          <p15:clr>
            <a:srgbClr val="A4A3A4"/>
          </p15:clr>
        </p15:guide>
        <p15:guide id="10" pos="5995" userDrawn="1">
          <p15:clr>
            <a:srgbClr val="A4A3A4"/>
          </p15:clr>
        </p15:guide>
        <p15:guide id="11" orient="horz" pos="2228" userDrawn="1">
          <p15:clr>
            <a:srgbClr val="A4A3A4"/>
          </p15:clr>
        </p15:guide>
        <p15:guide id="12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00B336"/>
    <a:srgbClr val="7BC144"/>
    <a:srgbClr val="92D050"/>
    <a:srgbClr val="F2F2F2"/>
    <a:srgbClr val="2C3238"/>
    <a:srgbClr val="7E8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5027" autoAdjust="0"/>
  </p:normalViewPr>
  <p:slideViewPr>
    <p:cSldViewPr snapToGrid="0">
      <p:cViewPr varScale="1">
        <p:scale>
          <a:sx n="105" d="100"/>
          <a:sy n="105" d="100"/>
        </p:scale>
        <p:origin x="1632" y="114"/>
      </p:cViewPr>
      <p:guideLst>
        <p:guide orient="horz" pos="1457"/>
        <p:guide pos="3120"/>
        <p:guide orient="horz" pos="4110"/>
        <p:guide orient="horz" pos="1321"/>
        <p:guide pos="147"/>
        <p:guide pos="6069"/>
        <p:guide pos="245"/>
        <p:guide pos="3046"/>
        <p:guide pos="3194"/>
        <p:guide pos="5995"/>
        <p:guide orient="horz" pos="2228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10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3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F6D7-DD32-4CC5-B160-5DBDA3A2B3D3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01CB3-C9A7-4E83-AA1B-9FC83A0CD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3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gi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4387500" cy="288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1BD2656-36B3-4C4F-8C4C-19F3FF7E2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1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419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D36F77E-480C-499F-9A3A-30337A664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96FB57B5-5F58-4901-A76E-39E68310C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6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72EFE51-50E6-403F-92B7-52DE6E9AF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B75D12-B56A-44A0-BB08-D804DE0D5B13}"/>
              </a:ext>
            </a:extLst>
          </p:cNvPr>
          <p:cNvGrpSpPr/>
          <p:nvPr userDrawn="1"/>
        </p:nvGrpSpPr>
        <p:grpSpPr>
          <a:xfrm>
            <a:off x="2042199" y="1446989"/>
            <a:ext cx="992505" cy="1125855"/>
            <a:chOff x="6535838" y="485343"/>
            <a:chExt cx="992505" cy="11258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1DB392-1DD8-4BBE-9822-3F3E82660F02}"/>
                </a:ext>
              </a:extLst>
            </p:cNvPr>
            <p:cNvGrpSpPr/>
            <p:nvPr/>
          </p:nvGrpSpPr>
          <p:grpSpPr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11" name="화살표: 톱니 모양의 오른쪽 10">
                <a:extLst>
                  <a:ext uri="{FF2B5EF4-FFF2-40B4-BE49-F238E27FC236}">
                    <a16:creationId xmlns:a16="http://schemas.microsoft.com/office/drawing/2014/main" id="{5E5EA9B6-8AFA-491F-A019-9B23BE187CD6}"/>
                  </a:ext>
                </a:extLst>
              </p:cNvPr>
              <p:cNvSpPr/>
              <p:nvPr/>
            </p:nvSpPr>
            <p:spPr>
              <a:xfrm rot="18147129">
                <a:off x="6591773" y="1087143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톱니 모양의 오른쪽 11">
                <a:extLst>
                  <a:ext uri="{FF2B5EF4-FFF2-40B4-BE49-F238E27FC236}">
                    <a16:creationId xmlns:a16="http://schemas.microsoft.com/office/drawing/2014/main" id="{24A2312F-8D1F-43BD-A815-28BA3D860D32}"/>
                  </a:ext>
                </a:extLst>
              </p:cNvPr>
              <p:cNvSpPr/>
              <p:nvPr/>
            </p:nvSpPr>
            <p:spPr>
              <a:xfrm rot="14520745">
                <a:off x="6800803" y="1092670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5E98ECE-19CE-4E51-B8BB-E2A466C1448E}"/>
                </a:ext>
              </a:extLst>
            </p:cNvPr>
            <p:cNvGrpSpPr/>
            <p:nvPr/>
          </p:nvGrpSpPr>
          <p:grpSpPr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8" name="별: 꼭짓점 12개 7">
                <a:extLst>
                  <a:ext uri="{FF2B5EF4-FFF2-40B4-BE49-F238E27FC236}">
                    <a16:creationId xmlns:a16="http://schemas.microsoft.com/office/drawing/2014/main" id="{4EFC1BFD-4BBB-45F3-84C5-5CDD91FD48E5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79477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6C0ABAC-2D76-4343-A145-CA5FE3B8402D}"/>
                  </a:ext>
                </a:extLst>
              </p:cNvPr>
              <p:cNvSpPr/>
              <p:nvPr/>
            </p:nvSpPr>
            <p:spPr>
              <a:xfrm>
                <a:off x="6669373" y="599160"/>
                <a:ext cx="725620" cy="6465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572B861-8A0A-441E-9BBC-9B819D1964C8}"/>
                  </a:ext>
                </a:extLst>
              </p:cNvPr>
              <p:cNvSpPr/>
              <p:nvPr/>
            </p:nvSpPr>
            <p:spPr>
              <a:xfrm>
                <a:off x="6688238" y="614401"/>
                <a:ext cx="691515" cy="615374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E19FBD-8210-454E-94F6-4FD069B1E049}"/>
                </a:ext>
              </a:extLst>
            </p:cNvPr>
            <p:cNvSpPr txBox="1"/>
            <p:nvPr/>
          </p:nvSpPr>
          <p:spPr>
            <a:xfrm>
              <a:off x="6762420" y="676392"/>
              <a:ext cx="539113" cy="52923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 err="1">
                  <a:solidFill>
                    <a:srgbClr val="FF0000"/>
                  </a:solidFill>
                  <a:latin typeface="Arial Narrow" panose="020B0606020202030204" pitchFamily="34" charset="0"/>
                </a:rPr>
                <a:t>Veeam</a:t>
              </a:r>
              <a:endParaRPr lang="en-US" altLang="ko-KR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Only</a:t>
              </a:r>
              <a:endParaRPr lang="ko-KR" altLang="en-US" sz="1400" b="1" dirty="0" err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E06A6F-4BD0-41D9-B7D8-B4F15AB2BFC5}"/>
              </a:ext>
            </a:extLst>
          </p:cNvPr>
          <p:cNvGrpSpPr/>
          <p:nvPr userDrawn="1"/>
        </p:nvGrpSpPr>
        <p:grpSpPr>
          <a:xfrm>
            <a:off x="6754131" y="1446989"/>
            <a:ext cx="992505" cy="1125855"/>
            <a:chOff x="6535838" y="485343"/>
            <a:chExt cx="992505" cy="112585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DE2DD-BB0E-44C6-9DB4-B6B1B7476926}"/>
                </a:ext>
              </a:extLst>
            </p:cNvPr>
            <p:cNvGrpSpPr/>
            <p:nvPr/>
          </p:nvGrpSpPr>
          <p:grpSpPr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20" name="화살표: 톱니 모양의 오른쪽 19">
                <a:extLst>
                  <a:ext uri="{FF2B5EF4-FFF2-40B4-BE49-F238E27FC236}">
                    <a16:creationId xmlns:a16="http://schemas.microsoft.com/office/drawing/2014/main" id="{8917FB4C-BC70-423E-B19F-9A641C2B03C9}"/>
                  </a:ext>
                </a:extLst>
              </p:cNvPr>
              <p:cNvSpPr/>
              <p:nvPr/>
            </p:nvSpPr>
            <p:spPr>
              <a:xfrm rot="18147129">
                <a:off x="6591773" y="1087143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화살표: 톱니 모양의 오른쪽 20">
                <a:extLst>
                  <a:ext uri="{FF2B5EF4-FFF2-40B4-BE49-F238E27FC236}">
                    <a16:creationId xmlns:a16="http://schemas.microsoft.com/office/drawing/2014/main" id="{EA57C083-EAD3-46FE-B474-BDDF73B4F26B}"/>
                  </a:ext>
                </a:extLst>
              </p:cNvPr>
              <p:cNvSpPr/>
              <p:nvPr/>
            </p:nvSpPr>
            <p:spPr>
              <a:xfrm rot="14520745">
                <a:off x="6800803" y="1092670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2DE1B1-CEAA-4391-BDF6-F7C7A572350E}"/>
                </a:ext>
              </a:extLst>
            </p:cNvPr>
            <p:cNvGrpSpPr/>
            <p:nvPr/>
          </p:nvGrpSpPr>
          <p:grpSpPr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17" name="별: 꼭짓점 12개 16">
                <a:extLst>
                  <a:ext uri="{FF2B5EF4-FFF2-40B4-BE49-F238E27FC236}">
                    <a16:creationId xmlns:a16="http://schemas.microsoft.com/office/drawing/2014/main" id="{3DF810E2-0524-4333-BE06-710C1EDE002A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79477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D76AE4-2480-4036-9B09-BA3DC26F8153}"/>
                  </a:ext>
                </a:extLst>
              </p:cNvPr>
              <p:cNvSpPr/>
              <p:nvPr/>
            </p:nvSpPr>
            <p:spPr>
              <a:xfrm>
                <a:off x="6669373" y="599160"/>
                <a:ext cx="725620" cy="6465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BB0EBBB-7546-4945-AE7A-9E0A26DBB2D7}"/>
                  </a:ext>
                </a:extLst>
              </p:cNvPr>
              <p:cNvSpPr/>
              <p:nvPr/>
            </p:nvSpPr>
            <p:spPr>
              <a:xfrm>
                <a:off x="6688238" y="614401"/>
                <a:ext cx="691515" cy="615374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730B7F-2DEB-4E86-998F-57BCE8AA1E3A}"/>
                </a:ext>
              </a:extLst>
            </p:cNvPr>
            <p:cNvSpPr txBox="1"/>
            <p:nvPr/>
          </p:nvSpPr>
          <p:spPr>
            <a:xfrm>
              <a:off x="6762420" y="676392"/>
              <a:ext cx="539113" cy="52923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 err="1">
                  <a:solidFill>
                    <a:srgbClr val="002060"/>
                  </a:solidFill>
                  <a:latin typeface="Arial Narrow" panose="020B0606020202030204" pitchFamily="34" charset="0"/>
                </a:rPr>
                <a:t>Veeam</a:t>
              </a:r>
              <a:endParaRPr lang="en-US" altLang="ko-KR" sz="1400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002060"/>
                  </a:solidFill>
                  <a:latin typeface="Arial Narrow" panose="020B0606020202030204" pitchFamily="34" charset="0"/>
                </a:rPr>
                <a:t>#1</a:t>
              </a:r>
              <a:endParaRPr lang="ko-KR" alt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94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eeam logo">
            <a:extLst>
              <a:ext uri="{FF2B5EF4-FFF2-40B4-BE49-F238E27FC236}">
                <a16:creationId xmlns:a16="http://schemas.microsoft.com/office/drawing/2014/main" id="{9FC05E17-292D-4F01-82BC-B4E4FBE4B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5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C5C40A7C-DC6A-4A80-B55B-B73CFC3F0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" y="-48638"/>
            <a:ext cx="9904960" cy="690663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53" y="1268476"/>
            <a:ext cx="7434659" cy="803275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1921008" y="3900120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/>
              <a:t>날짜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127" y="259056"/>
            <a:ext cx="1071805" cy="2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05172-A504-4F3E-BBF8-5F87C50C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531"/>
            <a:ext cx="9905999" cy="687106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4648" y="1590284"/>
            <a:ext cx="8257182" cy="2203505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294649" y="5534085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649" y="443882"/>
            <a:ext cx="1151392" cy="2520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AE1B9-10CB-4925-A1C1-8B3DD6696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4085" y="3978277"/>
            <a:ext cx="8257182" cy="5683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336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3A2E49-F4DB-470A-A225-D19FFB0048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08" y="6418384"/>
            <a:ext cx="1864738" cy="36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4609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C8E7101-F82C-40DD-BE45-8E7391D7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4E2B34B0-DBFA-4A7C-8F7E-1C248A22E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6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1B311-7416-4BAD-90AB-D276E4951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DF487526-8A64-413C-9A96-2FE96DB6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86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3630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31CCE4E-826B-42E3-B5A8-B98AFB3F1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1A8DECBB-1240-4E16-BE5C-0E2675D96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500" y="1800000"/>
            <a:ext cx="2916121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A15D6CD-B889-4C24-975C-2F5BA95781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6011076-36B7-48E9-9362-FD32A2DD6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큰제목, 슬라이드 제목 그리고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500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940760A3-CD01-4650-A417-39FF57195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B10AF9B4-AB0B-4C03-99A7-CF8327BC7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4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gi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0A5356-100B-4C8C-9E72-2BA801E41197}"/>
              </a:ext>
            </a:extLst>
          </p:cNvPr>
          <p:cNvSpPr/>
          <p:nvPr userDrawn="1"/>
        </p:nvSpPr>
        <p:spPr>
          <a:xfrm>
            <a:off x="0" y="1"/>
            <a:ext cx="9906000" cy="1001949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endParaRPr lang="ko-KR" altLang="en-US" sz="825" dirty="0" err="1">
              <a:solidFill>
                <a:schemeClr val="tx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5A7379-2C18-4CC4-A284-01BD48627C10}"/>
              </a:ext>
            </a:extLst>
          </p:cNvPr>
          <p:cNvPicPr>
            <a:picLocks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18" y="613248"/>
            <a:ext cx="731250" cy="216000"/>
          </a:xfrm>
          <a:prstGeom prst="rect">
            <a:avLst/>
          </a:prstGeom>
        </p:spPr>
      </p:pic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51C92E-209E-47E3-AAF2-8469F8F7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29E454-8FE2-4E29-8E0C-7F1C17F3895F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152" y="6553564"/>
            <a:ext cx="913916" cy="179124"/>
          </a:xfrm>
          <a:prstGeom prst="rect">
            <a:avLst/>
          </a:prstGeom>
        </p:spPr>
      </p:pic>
      <p:pic>
        <p:nvPicPr>
          <p:cNvPr id="1026" name="Picture 2" descr="ì´ëëìì¤íì¤">
            <a:extLst>
              <a:ext uri="{FF2B5EF4-FFF2-40B4-BE49-F238E27FC236}">
                <a16:creationId xmlns:a16="http://schemas.microsoft.com/office/drawing/2014/main" id="{580F3968-C3C0-4BC9-9D63-8D3ED47650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1" y="6491419"/>
            <a:ext cx="1509289" cy="3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70" r:id="rId3"/>
    <p:sldLayoutId id="2147483650" r:id="rId4"/>
    <p:sldLayoutId id="2147483665" r:id="rId5"/>
    <p:sldLayoutId id="2147483652" r:id="rId6"/>
    <p:sldLayoutId id="2147483664" r:id="rId7"/>
    <p:sldLayoutId id="2147483658" r:id="rId8"/>
    <p:sldLayoutId id="2147483668" r:id="rId9"/>
    <p:sldLayoutId id="2147483666" r:id="rId10"/>
    <p:sldLayoutId id="2147483651" r:id="rId11"/>
    <p:sldLayoutId id="2147483660" r:id="rId12"/>
  </p:sldLayoutIdLst>
  <p:hf hdr="0" ftr="0" dt="0"/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14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788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microsoft.com/office/2007/relationships/hdphoto" Target="../media/hdphoto7.wdp"/><Relationship Id="rId2" Type="http://schemas.openxmlformats.org/officeDocument/2006/relationships/image" Target="../media/image5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18.png"/><Relationship Id="rId10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executive-blog/idc-report-2017-market-share-growth.html" TargetMode="External"/><Relationship Id="rId2" Type="http://schemas.openxmlformats.org/officeDocument/2006/relationships/hyperlink" Target="https://www.veeam.com/wp-idc-semiannual-software-tracker-report-emea.html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executive-blog/idc-report-2017-market-share-growth.html" TargetMode="External"/><Relationship Id="rId2" Type="http://schemas.openxmlformats.org/officeDocument/2006/relationships/hyperlink" Target="https://www.veeam.com/wp-idc-semiannual-software-tracker-report-emea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89.jpeg"/><Relationship Id="rId39" Type="http://schemas.openxmlformats.org/officeDocument/2006/relationships/image" Target="../media/image100.png"/><Relationship Id="rId21" Type="http://schemas.openxmlformats.org/officeDocument/2006/relationships/image" Target="../media/image85.png"/><Relationship Id="rId34" Type="http://schemas.openxmlformats.org/officeDocument/2006/relationships/image" Target="../media/image96.jp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7" Type="http://schemas.openxmlformats.org/officeDocument/2006/relationships/image" Target="../media/image71.jpg"/><Relationship Id="rId2" Type="http://schemas.openxmlformats.org/officeDocument/2006/relationships/image" Target="../media/image66.jpeg"/><Relationship Id="rId16" Type="http://schemas.openxmlformats.org/officeDocument/2006/relationships/image" Target="../media/image80.jpg"/><Relationship Id="rId29" Type="http://schemas.openxmlformats.org/officeDocument/2006/relationships/image" Target="../media/image91.jpeg"/><Relationship Id="rId11" Type="http://schemas.openxmlformats.org/officeDocument/2006/relationships/image" Target="../media/image75.jpg"/><Relationship Id="rId24" Type="http://schemas.openxmlformats.org/officeDocument/2006/relationships/image" Target="../media/image87.jpg"/><Relationship Id="rId32" Type="http://schemas.openxmlformats.org/officeDocument/2006/relationships/image" Target="../media/image94.gif"/><Relationship Id="rId37" Type="http://schemas.openxmlformats.org/officeDocument/2006/relationships/image" Target="../media/image21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5" Type="http://schemas.openxmlformats.org/officeDocument/2006/relationships/image" Target="../media/image69.jpg"/><Relationship Id="rId19" Type="http://schemas.openxmlformats.org/officeDocument/2006/relationships/image" Target="../media/image83.jpg"/><Relationship Id="rId4" Type="http://schemas.openxmlformats.org/officeDocument/2006/relationships/image" Target="../media/image68.png"/><Relationship Id="rId9" Type="http://schemas.openxmlformats.org/officeDocument/2006/relationships/image" Target="../media/image73.jpg"/><Relationship Id="rId14" Type="http://schemas.openxmlformats.org/officeDocument/2006/relationships/image" Target="../media/image78.jpg"/><Relationship Id="rId22" Type="http://schemas.microsoft.com/office/2007/relationships/hdphoto" Target="../media/hdphoto9.wdp"/><Relationship Id="rId27" Type="http://schemas.openxmlformats.org/officeDocument/2006/relationships/image" Target="../media/image90.png"/><Relationship Id="rId30" Type="http://schemas.openxmlformats.org/officeDocument/2006/relationships/image" Target="../media/image92.png"/><Relationship Id="rId35" Type="http://schemas.openxmlformats.org/officeDocument/2006/relationships/image" Target="../media/image97.gif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8" Type="http://schemas.openxmlformats.org/officeDocument/2006/relationships/image" Target="../media/image72.jpg"/><Relationship Id="rId51" Type="http://schemas.openxmlformats.org/officeDocument/2006/relationships/image" Target="../media/image112.png"/><Relationship Id="rId3" Type="http://schemas.openxmlformats.org/officeDocument/2006/relationships/image" Target="../media/image67.jpg"/><Relationship Id="rId12" Type="http://schemas.openxmlformats.org/officeDocument/2006/relationships/image" Target="../media/image76.jpg"/><Relationship Id="rId17" Type="http://schemas.openxmlformats.org/officeDocument/2006/relationships/image" Target="../media/image81.jpg"/><Relationship Id="rId25" Type="http://schemas.openxmlformats.org/officeDocument/2006/relationships/image" Target="../media/image88.jpeg"/><Relationship Id="rId33" Type="http://schemas.openxmlformats.org/officeDocument/2006/relationships/image" Target="../media/image95.jpe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20" Type="http://schemas.openxmlformats.org/officeDocument/2006/relationships/image" Target="../media/image84.jp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g"/><Relationship Id="rId15" Type="http://schemas.openxmlformats.org/officeDocument/2006/relationships/image" Target="../media/image79.jpg"/><Relationship Id="rId23" Type="http://schemas.openxmlformats.org/officeDocument/2006/relationships/image" Target="../media/image86.jpg"/><Relationship Id="rId28" Type="http://schemas.microsoft.com/office/2007/relationships/hdphoto" Target="../media/hdphoto10.wdp"/><Relationship Id="rId36" Type="http://schemas.openxmlformats.org/officeDocument/2006/relationships/image" Target="../media/image98.jpe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4.jpeg"/><Relationship Id="rId31" Type="http://schemas.openxmlformats.org/officeDocument/2006/relationships/image" Target="../media/image93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1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hyperlink" Target="https://helpcenter.veeam.com/docs/backup/explorers/vesql_rest_scenario_3_trans.html?ver=95" TargetMode="External"/><Relationship Id="rId7" Type="http://schemas.openxmlformats.org/officeDocument/2006/relationships/image" Target="../media/image128.png"/><Relationship Id="rId2" Type="http://schemas.openxmlformats.org/officeDocument/2006/relationships/hyperlink" Target="https://helpcenter.veeam.com/docs/backup/explorers/vesql_rest_scenario_2_pt_tim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emf"/><Relationship Id="rId11" Type="http://schemas.openxmlformats.org/officeDocument/2006/relationships/image" Target="../media/image29.png"/><Relationship Id="rId5" Type="http://schemas.openxmlformats.org/officeDocument/2006/relationships/image" Target="../media/image126.emf"/><Relationship Id="rId10" Type="http://schemas.openxmlformats.org/officeDocument/2006/relationships/image" Target="../media/image131.emf"/><Relationship Id="rId4" Type="http://schemas.openxmlformats.org/officeDocument/2006/relationships/image" Target="../media/image125.emf"/><Relationship Id="rId9" Type="http://schemas.openxmlformats.org/officeDocument/2006/relationships/image" Target="../media/image13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29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openxmlformats.org/officeDocument/2006/relationships/image" Target="../media/image12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4.emf"/><Relationship Id="rId2" Type="http://schemas.openxmlformats.org/officeDocument/2006/relationships/image" Target="../media/image135.png"/><Relationship Id="rId16" Type="http://schemas.openxmlformats.org/officeDocument/2006/relationships/image" Target="../media/image14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9.png"/><Relationship Id="rId11" Type="http://schemas.openxmlformats.org/officeDocument/2006/relationships/image" Target="../media/image35.pn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emf"/><Relationship Id="rId14" Type="http://schemas.openxmlformats.org/officeDocument/2006/relationships/image" Target="../media/image1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helpcenter.veeam.com/docs/backup/explorers/vesql_restore_schema.html?ver=95" TargetMode="External"/><Relationship Id="rId7" Type="http://schemas.openxmlformats.org/officeDocument/2006/relationships/image" Target="../media/image155.png"/><Relationship Id="rId2" Type="http://schemas.openxmlformats.org/officeDocument/2006/relationships/hyperlink" Target="https://helpcenter.veeam.com/docs/backup/explorers/vesql_rest_scenario_3_trans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hyperlink" Target="https://helpcenter.veeam.com/docs/backup/explorers/vesql_rest_scenario_2_pt_time.html?ver=9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explorers/veo_rest_scenario_2_pt_time.html?ver=95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helpcenter.veeam.com/docs/backup/explorers/veo_restore_on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hyperlink" Target="https://helpcenter.veeam.com/docs/backup/explorers/veo_rest_scenario_3_trans.html?ver=95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helpcenter.veeam.com/docs/one/reporter/about.html?ver=95" TargetMode="External"/><Relationship Id="rId7" Type="http://schemas.openxmlformats.org/officeDocument/2006/relationships/image" Target="../media/image167.png"/><Relationship Id="rId2" Type="http://schemas.openxmlformats.org/officeDocument/2006/relationships/hyperlink" Target="https://helpcenter.veeam.com/docs/one/monitor/about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6.gif"/><Relationship Id="rId4" Type="http://schemas.openxmlformats.org/officeDocument/2006/relationships/image" Target="../media/image18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3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35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0" Type="http://schemas.openxmlformats.org/officeDocument/2006/relationships/image" Target="../media/image198.png"/><Relationship Id="rId4" Type="http://schemas.openxmlformats.org/officeDocument/2006/relationships/image" Target="../media/image141.emf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93.png"/><Relationship Id="rId7" Type="http://schemas.openxmlformats.org/officeDocument/2006/relationships/image" Target="../media/image206.png"/><Relationship Id="rId12" Type="http://schemas.openxmlformats.org/officeDocument/2006/relationships/image" Target="../media/image209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5.png"/><Relationship Id="rId11" Type="http://schemas.openxmlformats.org/officeDocument/2006/relationships/image" Target="../media/image208.png"/><Relationship Id="rId5" Type="http://schemas.openxmlformats.org/officeDocument/2006/relationships/image" Target="../media/image141.emf"/><Relationship Id="rId10" Type="http://schemas.openxmlformats.org/officeDocument/2006/relationships/image" Target="../media/image207.png"/><Relationship Id="rId4" Type="http://schemas.openxmlformats.org/officeDocument/2006/relationships/image" Target="../media/image204.png"/><Relationship Id="rId9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13" Type="http://schemas.openxmlformats.org/officeDocument/2006/relationships/image" Target="../media/image213.png"/><Relationship Id="rId3" Type="http://schemas.openxmlformats.org/officeDocument/2006/relationships/image" Target="../media/image190.png"/><Relationship Id="rId7" Type="http://schemas.openxmlformats.org/officeDocument/2006/relationships/image" Target="../media/image184.png"/><Relationship Id="rId12" Type="http://schemas.openxmlformats.org/officeDocument/2006/relationships/image" Target="../media/image186.gif"/><Relationship Id="rId17" Type="http://schemas.openxmlformats.org/officeDocument/2006/relationships/image" Target="../media/image215.png"/><Relationship Id="rId2" Type="http://schemas.openxmlformats.org/officeDocument/2006/relationships/image" Target="../media/image189.png"/><Relationship Id="rId16" Type="http://schemas.openxmlformats.org/officeDocument/2006/relationships/image" Target="../media/image14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jpeg"/><Relationship Id="rId11" Type="http://schemas.openxmlformats.org/officeDocument/2006/relationships/image" Target="../media/image212.png"/><Relationship Id="rId5" Type="http://schemas.openxmlformats.org/officeDocument/2006/relationships/image" Target="../media/image35.png"/><Relationship Id="rId15" Type="http://schemas.openxmlformats.org/officeDocument/2006/relationships/image" Target="../media/image188.png"/><Relationship Id="rId10" Type="http://schemas.openxmlformats.org/officeDocument/2006/relationships/image" Target="../media/image211.png"/><Relationship Id="rId4" Type="http://schemas.openxmlformats.org/officeDocument/2006/relationships/image" Target="../media/image191.png"/><Relationship Id="rId9" Type="http://schemas.openxmlformats.org/officeDocument/2006/relationships/image" Target="../media/image210.png"/><Relationship Id="rId14" Type="http://schemas.openxmlformats.org/officeDocument/2006/relationships/image" Target="../media/image2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18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78DD6D-14F5-4D22-BC4C-DA932E0AD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87" y="1225495"/>
            <a:ext cx="7622014" cy="2203505"/>
          </a:xfrm>
        </p:spPr>
        <p:txBody>
          <a:bodyPr/>
          <a:lstStyle/>
          <a:p>
            <a:r>
              <a:rPr lang="ko-KR" altLang="en-US" sz="4800" dirty="0"/>
              <a:t>이랜드 </a:t>
            </a:r>
            <a:r>
              <a:rPr lang="ko-KR" altLang="en-US" sz="4800" dirty="0" err="1"/>
              <a:t>시스템스</a:t>
            </a:r>
            <a:endParaRPr lang="en-US" altLang="ko-KR" sz="4800" dirty="0"/>
          </a:p>
          <a:p>
            <a:r>
              <a:rPr lang="ko-KR" altLang="en-US" sz="4800" dirty="0"/>
              <a:t>통합 백업 시스템 구축 사업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08398-C80E-478C-8ECA-F242B37A0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2983" y="5534085"/>
            <a:ext cx="5685014" cy="342900"/>
          </a:xfrm>
        </p:spPr>
        <p:txBody>
          <a:bodyPr/>
          <a:lstStyle/>
          <a:p>
            <a:pPr algn="l"/>
            <a:r>
              <a:rPr lang="en-US" altLang="ko-KR" sz="1400" dirty="0"/>
              <a:t>2018. 12. </a:t>
            </a:r>
            <a:r>
              <a:rPr lang="en-US" altLang="ko-KR" sz="1400"/>
              <a:t>17.</a:t>
            </a:r>
            <a:endParaRPr lang="ko-KR" altLang="en-US" sz="1400" dirty="0"/>
          </a:p>
        </p:txBody>
      </p:sp>
      <p:pic>
        <p:nvPicPr>
          <p:cNvPr id="2050" name="Picture 2" descr="ì´ëëìì¤íì¤">
            <a:extLst>
              <a:ext uri="{FF2B5EF4-FFF2-40B4-BE49-F238E27FC236}">
                <a16:creationId xmlns:a16="http://schemas.microsoft.com/office/drawing/2014/main" id="{5694E111-D666-4899-8AF1-3CCC34066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97" y="304754"/>
            <a:ext cx="2237705" cy="44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33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38" name="양쪽 모서리가 둥근 사각형 65">
            <a:extLst>
              <a:ext uri="{FF2B5EF4-FFF2-40B4-BE49-F238E27FC236}">
                <a16:creationId xmlns:a16="http://schemas.microsoft.com/office/drawing/2014/main" id="{7C2C4302-0399-4FBD-8694-F49CE86B87C2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풍부하고 다양한 백업 사업 경험 적용으로 성공적인 사업 수행</a:t>
            </a:r>
          </a:p>
        </p:txBody>
      </p:sp>
      <p:sp>
        <p:nvSpPr>
          <p:cNvPr id="47" name="양쪽 모서리가 둥근 사각형 84">
            <a:extLst>
              <a:ext uri="{FF2B5EF4-FFF2-40B4-BE49-F238E27FC236}">
                <a16:creationId xmlns:a16="http://schemas.microsoft.com/office/drawing/2014/main" id="{F4D48002-EA8F-4032-AA1A-A02B202A5450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8" name="양쪽 모서리가 둥근 사각형 85">
            <a:extLst>
              <a:ext uri="{FF2B5EF4-FFF2-40B4-BE49-F238E27FC236}">
                <a16:creationId xmlns:a16="http://schemas.microsoft.com/office/drawing/2014/main" id="{F86CEE2D-F5AB-436D-BB94-7DB6A55A82D6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경험과 전문성을 가진 핵심 인력 투입</a:t>
            </a:r>
          </a:p>
        </p:txBody>
      </p:sp>
      <p:sp>
        <p:nvSpPr>
          <p:cNvPr id="46" name="모서리가 둥근 직사각형 86">
            <a:extLst>
              <a:ext uri="{FF2B5EF4-FFF2-40B4-BE49-F238E27FC236}">
                <a16:creationId xmlns:a16="http://schemas.microsoft.com/office/drawing/2014/main" id="{ED21CD82-32E0-438D-AB8B-5E94CE95A932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08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C08ED9-1E25-4832-817C-F543366F2114}"/>
              </a:ext>
            </a:extLst>
          </p:cNvPr>
          <p:cNvSpPr/>
          <p:nvPr/>
        </p:nvSpPr>
        <p:spPr bwMode="auto">
          <a:xfrm>
            <a:off x="5134153" y="2597247"/>
            <a:ext cx="2002309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88" name="Rectangle 39">
            <a:extLst>
              <a:ext uri="{FF2B5EF4-FFF2-40B4-BE49-F238E27FC236}">
                <a16:creationId xmlns:a16="http://schemas.microsoft.com/office/drawing/2014/main" id="{3D3C95B8-937D-4EAA-87B2-344AEEEB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153" y="2597248"/>
            <a:ext cx="2002309" cy="279204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통합 백업</a:t>
            </a:r>
            <a:r>
              <a: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 </a:t>
            </a: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구축 전문 기술인력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4F18ED1-479F-45DC-B7A5-46444BC28540}"/>
              </a:ext>
            </a:extLst>
          </p:cNvPr>
          <p:cNvSpPr/>
          <p:nvPr/>
        </p:nvSpPr>
        <p:spPr bwMode="auto">
          <a:xfrm>
            <a:off x="7216043" y="2597247"/>
            <a:ext cx="2002309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911FC818-856D-4423-A1C2-C9CD6D07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043" y="2597248"/>
            <a:ext cx="2002309" cy="279204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대규모 백업구축 경험 인력</a:t>
            </a:r>
          </a:p>
        </p:txBody>
      </p:sp>
      <p:pic>
        <p:nvPicPr>
          <p:cNvPr id="75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3AC4A298-46B7-4F1F-B51A-E731C04AA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560065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12AB933F-B258-4228-AA7F-04B30C5B5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671982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7FFF68D4-524E-4E21-B961-48B992B2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783899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CBF8C889-9D6B-44C4-917B-CB591ED75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895816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2C12A4A0-FAE3-479E-844A-66556FFFD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007733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F586E66D-C758-49EA-BB39-44D39237F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119650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21FDFA90-64DA-470A-8F56-36E0F8FE8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231567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B950239A-362B-48C8-A646-DF436653E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343484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02925058-35FE-4432-BDF2-774BF0B2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455401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42995950-A7E2-4745-B2E0-E6139D5A9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567316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 Box 38">
            <a:extLst>
              <a:ext uri="{FF2B5EF4-FFF2-40B4-BE49-F238E27FC236}">
                <a16:creationId xmlns:a16="http://schemas.microsoft.com/office/drawing/2014/main" id="{7493C8D6-2F8B-492D-B9A3-F5360F87AD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81689" y="4411740"/>
            <a:ext cx="1085233" cy="2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975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대규모 백업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S/W </a:t>
            </a:r>
          </a:p>
          <a:p>
            <a:pPr indent="-180975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구축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/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수행경험인력 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7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명</a:t>
            </a:r>
            <a:endParaRPr lang="ko-KR" altLang="ko-KR" sz="800" b="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73" name="Text Box 38">
            <a:extLst>
              <a:ext uri="{FF2B5EF4-FFF2-40B4-BE49-F238E27FC236}">
                <a16:creationId xmlns:a16="http://schemas.microsoft.com/office/drawing/2014/main" id="{3925AAAD-1258-4DFB-9508-3E118BFC1F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199373" y="4424172"/>
            <a:ext cx="6709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975" algn="r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백업 </a:t>
            </a:r>
            <a:b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</a:b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전문가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 3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명</a:t>
            </a:r>
            <a:endParaRPr lang="ko-KR" altLang="ko-KR" sz="800" b="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3114AF9-0560-4CC7-94DA-3DC46ED113C0}"/>
              </a:ext>
            </a:extLst>
          </p:cNvPr>
          <p:cNvCxnSpPr/>
          <p:nvPr/>
        </p:nvCxnSpPr>
        <p:spPr>
          <a:xfrm>
            <a:off x="5912358" y="4424172"/>
            <a:ext cx="0" cy="28965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56" name="Text Box 56">
            <a:extLst>
              <a:ext uri="{FF2B5EF4-FFF2-40B4-BE49-F238E27FC236}">
                <a16:creationId xmlns:a16="http://schemas.microsoft.com/office/drawing/2014/main" id="{F292DCD0-360D-468F-84A7-2E6A9D80A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886" y="3615567"/>
            <a:ext cx="16932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 인력 대규모 구축 </a:t>
            </a:r>
            <a:b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전문가 투입</a:t>
            </a:r>
          </a:p>
        </p:txBody>
      </p:sp>
      <p:sp>
        <p:nvSpPr>
          <p:cNvPr id="57" name="object 90">
            <a:extLst>
              <a:ext uri="{FF2B5EF4-FFF2-40B4-BE49-F238E27FC236}">
                <a16:creationId xmlns:a16="http://schemas.microsoft.com/office/drawing/2014/main" id="{3A3A84B7-48D1-405B-9000-D569ADA1E0D2}"/>
              </a:ext>
            </a:extLst>
          </p:cNvPr>
          <p:cNvSpPr txBox="1"/>
          <p:nvPr/>
        </p:nvSpPr>
        <p:spPr>
          <a:xfrm>
            <a:off x="5202826" y="5345212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이행 지원을 위한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</a:t>
            </a:r>
            <a:r>
              <a:rPr sz="9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</a:t>
            </a:r>
            <a:r>
              <a:rPr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인력투입</a:t>
            </a:r>
          </a:p>
        </p:txBody>
      </p:sp>
      <p:sp>
        <p:nvSpPr>
          <p:cNvPr id="58" name="object 94">
            <a:extLst>
              <a:ext uri="{FF2B5EF4-FFF2-40B4-BE49-F238E27FC236}">
                <a16:creationId xmlns:a16="http://schemas.microsoft.com/office/drawing/2014/main" id="{422D611D-0EEF-4C4D-AD07-7FE63F938956}"/>
              </a:ext>
            </a:extLst>
          </p:cNvPr>
          <p:cNvSpPr txBox="1"/>
          <p:nvPr/>
        </p:nvSpPr>
        <p:spPr>
          <a:xfrm>
            <a:off x="5202826" y="4815426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대규모 통합백업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구축 경험자 우선 투입</a:t>
            </a:r>
            <a:endParaRPr sz="9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90">
            <a:extLst>
              <a:ext uri="{FF2B5EF4-FFF2-40B4-BE49-F238E27FC236}">
                <a16:creationId xmlns:a16="http://schemas.microsoft.com/office/drawing/2014/main" id="{E4F9C6C6-9ABC-4C38-898D-536B231831BC}"/>
              </a:ext>
            </a:extLst>
          </p:cNvPr>
          <p:cNvSpPr txBox="1"/>
          <p:nvPr/>
        </p:nvSpPr>
        <p:spPr>
          <a:xfrm>
            <a:off x="5202826" y="5874997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 종료 후 안정화를 고려한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인력 투입</a:t>
            </a:r>
            <a:endParaRPr sz="9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B28F56F7-C73E-4E57-A464-B9C924E69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5792679" y="2985872"/>
            <a:ext cx="611098" cy="59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object 94">
            <a:extLst>
              <a:ext uri="{FF2B5EF4-FFF2-40B4-BE49-F238E27FC236}">
                <a16:creationId xmlns:a16="http://schemas.microsoft.com/office/drawing/2014/main" id="{736230FA-D582-4352-8A7A-0BFD0944512F}"/>
              </a:ext>
            </a:extLst>
          </p:cNvPr>
          <p:cNvSpPr txBox="1"/>
          <p:nvPr/>
        </p:nvSpPr>
        <p:spPr>
          <a:xfrm>
            <a:off x="7278349" y="3193373"/>
            <a:ext cx="1863957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fontAlgn="t">
              <a:spcBef>
                <a:spcPct val="0"/>
              </a:spcBef>
              <a:spcAft>
                <a:spcPts val="200"/>
              </a:spcAft>
              <a:defRPr kumimoji="1" sz="14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pPr algn="r" defTabSz="995690" latinLnBrk="0">
              <a:defRPr/>
            </a:pPr>
            <a:r>
              <a:rPr lang="ko-KR" altLang="en-US" sz="1200" kern="0" dirty="0">
                <a:latin typeface="+mn-ea"/>
                <a:ea typeface="+mn-ea"/>
              </a:rPr>
              <a:t>대규모백업 구축 경험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330865-CD80-4291-8B4F-67F45C0FAC6A}"/>
              </a:ext>
            </a:extLst>
          </p:cNvPr>
          <p:cNvSpPr/>
          <p:nvPr/>
        </p:nvSpPr>
        <p:spPr bwMode="auto">
          <a:xfrm>
            <a:off x="7283159" y="4626019"/>
            <a:ext cx="1874008" cy="171155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70" name="Rectangle 39">
            <a:extLst>
              <a:ext uri="{FF2B5EF4-FFF2-40B4-BE49-F238E27FC236}">
                <a16:creationId xmlns:a16="http://schemas.microsoft.com/office/drawing/2014/main" id="{92B3CC65-AAE4-4562-AAF8-3E3C55621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159" y="4626020"/>
            <a:ext cx="1874008" cy="24430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900" kern="0" dirty="0">
                <a:solidFill>
                  <a:schemeClr val="bg1"/>
                </a:solidFill>
                <a:latin typeface="+mn-ea"/>
                <a:sym typeface="Monotype Sorts" pitchFamily="2" charset="2"/>
              </a:rPr>
              <a:t> 대규모 백업에 최적화된 구축 수행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2EF29EAF-695B-4D88-AC6C-D5B515B3C08A}"/>
              </a:ext>
            </a:extLst>
          </p:cNvPr>
          <p:cNvSpPr txBox="1">
            <a:spLocks/>
          </p:cNvSpPr>
          <p:nvPr/>
        </p:nvSpPr>
        <p:spPr>
          <a:xfrm>
            <a:off x="7338993" y="4936735"/>
            <a:ext cx="1843258" cy="405372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기관  업무 프로세스를 잘 이해하고 준수하여 설치 계획 수립</a:t>
            </a:r>
          </a:p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가상화 및 물리 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OS </a:t>
            </a: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구축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수행</a:t>
            </a:r>
            <a:endParaRPr lang="en-US" altLang="ko-KR" sz="9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데이터에 대한 보안 정책 및 규정 철저 준수</a:t>
            </a:r>
          </a:p>
        </p:txBody>
      </p:sp>
      <p:sp>
        <p:nvSpPr>
          <p:cNvPr id="66" name="object 90">
            <a:extLst>
              <a:ext uri="{FF2B5EF4-FFF2-40B4-BE49-F238E27FC236}">
                <a16:creationId xmlns:a16="http://schemas.microsoft.com/office/drawing/2014/main" id="{1A27B1C1-2371-40E9-B347-5629E21C3069}"/>
              </a:ext>
            </a:extLst>
          </p:cNvPr>
          <p:cNvSpPr txBox="1"/>
          <p:nvPr/>
        </p:nvSpPr>
        <p:spPr>
          <a:xfrm>
            <a:off x="7293210" y="3784754"/>
            <a:ext cx="1863957" cy="4185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 dirty="0">
                <a:solidFill>
                  <a:srgbClr val="002060"/>
                </a:solidFill>
                <a:latin typeface="+mn-ea"/>
                <a:ea typeface="+mn-ea"/>
              </a:rPr>
              <a:t>삼성전자</a:t>
            </a:r>
          </a:p>
        </p:txBody>
      </p:sp>
      <p:sp>
        <p:nvSpPr>
          <p:cNvPr id="67" name="object 94">
            <a:extLst>
              <a:ext uri="{FF2B5EF4-FFF2-40B4-BE49-F238E27FC236}">
                <a16:creationId xmlns:a16="http://schemas.microsoft.com/office/drawing/2014/main" id="{B9606D97-7A33-45F8-A227-13B24D0AF2AB}"/>
              </a:ext>
            </a:extLst>
          </p:cNvPr>
          <p:cNvSpPr txBox="1"/>
          <p:nvPr/>
        </p:nvSpPr>
        <p:spPr>
          <a:xfrm>
            <a:off x="7293210" y="3455041"/>
            <a:ext cx="1863957" cy="2655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 dirty="0" err="1">
                <a:solidFill>
                  <a:srgbClr val="002060"/>
                </a:solidFill>
                <a:latin typeface="+mn-ea"/>
                <a:ea typeface="+mn-ea"/>
              </a:rPr>
              <a:t>삼성바이오</a:t>
            </a:r>
            <a:endParaRPr lang="ko-KR" altLang="en-US" sz="90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8" name="object 90">
            <a:extLst>
              <a:ext uri="{FF2B5EF4-FFF2-40B4-BE49-F238E27FC236}">
                <a16:creationId xmlns:a16="http://schemas.microsoft.com/office/drawing/2014/main" id="{C0858C1D-3219-4CD5-BF32-FA7F91CCE265}"/>
              </a:ext>
            </a:extLst>
          </p:cNvPr>
          <p:cNvSpPr txBox="1"/>
          <p:nvPr/>
        </p:nvSpPr>
        <p:spPr>
          <a:xfrm>
            <a:off x="7293210" y="4267422"/>
            <a:ext cx="1863957" cy="2655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 dirty="0">
                <a:solidFill>
                  <a:srgbClr val="002060"/>
                </a:solidFill>
                <a:latin typeface="+mn-ea"/>
                <a:ea typeface="+mn-ea"/>
              </a:rPr>
              <a:t>한솔</a:t>
            </a:r>
            <a:r>
              <a:rPr lang="en-US" altLang="ko-KR" sz="900" dirty="0">
                <a:solidFill>
                  <a:srgbClr val="002060"/>
                </a:solidFill>
                <a:latin typeface="+mn-ea"/>
                <a:ea typeface="+mn-ea"/>
              </a:rPr>
              <a:t>PNS</a:t>
            </a:r>
            <a:endParaRPr lang="ko-KR" altLang="en-US" sz="90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65" name="Picture 7" descr="C:\Users\Judy Samsung\Downloads\office-block.png">
            <a:extLst>
              <a:ext uri="{FF2B5EF4-FFF2-40B4-BE49-F238E27FC236}">
                <a16:creationId xmlns:a16="http://schemas.microsoft.com/office/drawing/2014/main" id="{4FCBDFD3-8750-407E-B05D-A71D4106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67" y="3003454"/>
            <a:ext cx="382776" cy="4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0B270AC-5103-4031-9B52-1E48E5CA53E9}"/>
              </a:ext>
            </a:extLst>
          </p:cNvPr>
          <p:cNvGrpSpPr/>
          <p:nvPr/>
        </p:nvGrpSpPr>
        <p:grpSpPr>
          <a:xfrm>
            <a:off x="593440" y="2186133"/>
            <a:ext cx="4251610" cy="4310354"/>
            <a:chOff x="314036" y="2186133"/>
            <a:chExt cx="4196745" cy="4310354"/>
          </a:xfrm>
        </p:grpSpPr>
        <p:sp>
          <p:nvSpPr>
            <p:cNvPr id="49" name="양쪽 모서리가 둥근 사각형 81">
              <a:extLst>
                <a:ext uri="{FF2B5EF4-FFF2-40B4-BE49-F238E27FC236}">
                  <a16:creationId xmlns:a16="http://schemas.microsoft.com/office/drawing/2014/main" id="{FD96E10D-1E2D-48E5-A8D7-62FD97C121AC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50" name="양쪽 모서리가 둥근 사각형 82">
              <a:extLst>
                <a:ext uri="{FF2B5EF4-FFF2-40B4-BE49-F238E27FC236}">
                  <a16:creationId xmlns:a16="http://schemas.microsoft.com/office/drawing/2014/main" id="{57F007A0-DB98-4D40-9E45-8346D1E904D2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유사 통합백업 구축 및 기술지원 경험 활용</a:t>
              </a:r>
            </a:p>
          </p:txBody>
        </p:sp>
        <p:sp>
          <p:nvSpPr>
            <p:cNvPr id="45" name="모서리가 둥근 직사각형 5">
              <a:extLst>
                <a:ext uri="{FF2B5EF4-FFF2-40B4-BE49-F238E27FC236}">
                  <a16:creationId xmlns:a16="http://schemas.microsoft.com/office/drawing/2014/main" id="{747D0EDE-2B6F-483A-BD4B-3F5B945C9824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07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4A8549-7C62-4DFF-B043-9FD394C7E1C3}"/>
                </a:ext>
              </a:extLst>
            </p:cNvPr>
            <p:cNvSpPr/>
            <p:nvPr/>
          </p:nvSpPr>
          <p:spPr bwMode="auto">
            <a:xfrm>
              <a:off x="365768" y="2594250"/>
              <a:ext cx="4076908" cy="385201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0" name="Rectangle 39">
              <a:extLst>
                <a:ext uri="{FF2B5EF4-FFF2-40B4-BE49-F238E27FC236}">
                  <a16:creationId xmlns:a16="http://schemas.microsoft.com/office/drawing/2014/main" id="{4DCAAA7A-618C-4D85-BA01-F54A7973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8" y="2594251"/>
              <a:ext cx="4076908" cy="27942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다년간 축적된 유사 백업 구축 및 기술지원 수행 노하우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8C1C322-99A8-4181-A788-7AB0E6619588}"/>
                </a:ext>
              </a:extLst>
            </p:cNvPr>
            <p:cNvSpPr/>
            <p:nvPr/>
          </p:nvSpPr>
          <p:spPr bwMode="auto">
            <a:xfrm>
              <a:off x="445863" y="4624601"/>
              <a:ext cx="1923112" cy="171288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48" name="Rectangle 39">
              <a:extLst>
                <a:ext uri="{FF2B5EF4-FFF2-40B4-BE49-F238E27FC236}">
                  <a16:creationId xmlns:a16="http://schemas.microsoft.com/office/drawing/2014/main" id="{106F7BC3-2BE9-4462-8E0A-33F2534D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63" y="4556961"/>
              <a:ext cx="1923112" cy="3797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가상화</a:t>
              </a:r>
              <a:r>
                <a:rPr lang="en-US" altLang="ko-KR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물리 통합백업 구축 </a:t>
              </a:r>
              <a:endParaRPr lang="en-US" altLang="ko-KR" sz="9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노하우 적용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EC58B59-AE35-4DE2-99AC-1F4E4AA429A5}"/>
                </a:ext>
              </a:extLst>
            </p:cNvPr>
            <p:cNvSpPr/>
            <p:nvPr/>
          </p:nvSpPr>
          <p:spPr bwMode="auto">
            <a:xfrm>
              <a:off x="2437376" y="4624604"/>
              <a:ext cx="1923112" cy="171288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46" name="Rectangle 39">
              <a:extLst>
                <a:ext uri="{FF2B5EF4-FFF2-40B4-BE49-F238E27FC236}">
                  <a16:creationId xmlns:a16="http://schemas.microsoft.com/office/drawing/2014/main" id="{933A3293-0E43-4606-BD5B-DCF45AC30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376" y="4549998"/>
              <a:ext cx="1923112" cy="39370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유사 사업 완벽한 이해 및 구축</a:t>
              </a:r>
            </a:p>
          </p:txBody>
        </p:sp>
        <p:pic>
          <p:nvPicPr>
            <p:cNvPr id="93" name="Picture 2" descr="C:\Users\Judy Samsung\Downloads\stopwatch.png">
              <a:extLst>
                <a:ext uri="{FF2B5EF4-FFF2-40B4-BE49-F238E27FC236}">
                  <a16:creationId xmlns:a16="http://schemas.microsoft.com/office/drawing/2014/main" id="{79A62163-05DB-4905-B104-D8D8E915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445" y="5454911"/>
              <a:ext cx="457766" cy="48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텍스트 개체 틀 2">
              <a:extLst>
                <a:ext uri="{FF2B5EF4-FFF2-40B4-BE49-F238E27FC236}">
                  <a16:creationId xmlns:a16="http://schemas.microsoft.com/office/drawing/2014/main" id="{88E2984E-8869-49AC-8167-C40BA2265FA4}"/>
                </a:ext>
              </a:extLst>
            </p:cNvPr>
            <p:cNvSpPr txBox="1">
              <a:spLocks/>
            </p:cNvSpPr>
            <p:nvPr/>
          </p:nvSpPr>
          <p:spPr>
            <a:xfrm>
              <a:off x="490167" y="4945958"/>
              <a:ext cx="1852974" cy="405688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구축 시 업무 영향 최소화</a:t>
              </a: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백업시스템 조기 안정화 방안 수립</a:t>
              </a:r>
            </a:p>
          </p:txBody>
        </p:sp>
        <p:sp>
          <p:nvSpPr>
            <p:cNvPr id="95" name="텍스트 개체 틀 2">
              <a:extLst>
                <a:ext uri="{FF2B5EF4-FFF2-40B4-BE49-F238E27FC236}">
                  <a16:creationId xmlns:a16="http://schemas.microsoft.com/office/drawing/2014/main" id="{3E68564E-CEBE-4A4E-909B-CB667CC482DE}"/>
                </a:ext>
              </a:extLst>
            </p:cNvPr>
            <p:cNvSpPr txBox="1">
              <a:spLocks/>
            </p:cNvSpPr>
            <p:nvPr/>
          </p:nvSpPr>
          <p:spPr>
            <a:xfrm>
              <a:off x="2485099" y="4945958"/>
              <a:ext cx="1852974" cy="405688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유사 통합백업 시스템 구축 및 업무프로세스 이해</a:t>
              </a: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고객사와의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역할분담 및 협업</a:t>
              </a:r>
            </a:p>
          </p:txBody>
        </p:sp>
        <p:pic>
          <p:nvPicPr>
            <p:cNvPr id="96" name="Picture 78" descr="8">
              <a:extLst>
                <a:ext uri="{FF2B5EF4-FFF2-40B4-BE49-F238E27FC236}">
                  <a16:creationId xmlns:a16="http://schemas.microsoft.com/office/drawing/2014/main" id="{3815A04C-9229-4D64-BD9D-0DD3A4A5097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64758" y="5612629"/>
              <a:ext cx="699611" cy="708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83" descr="C:\Documents and Settings\Administrator\바탕 화면\2.png">
              <a:extLst>
                <a:ext uri="{FF2B5EF4-FFF2-40B4-BE49-F238E27FC236}">
                  <a16:creationId xmlns:a16="http://schemas.microsoft.com/office/drawing/2014/main" id="{F4BED0B9-A82E-4442-BF82-31B06B7D0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3716605" y="5636907"/>
              <a:ext cx="541690" cy="660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" name="Line 164">
              <a:extLst>
                <a:ext uri="{FF2B5EF4-FFF2-40B4-BE49-F238E27FC236}">
                  <a16:creationId xmlns:a16="http://schemas.microsoft.com/office/drawing/2014/main" id="{9F2690EB-40BD-4216-B61B-9734374C33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08288" y="5762528"/>
              <a:ext cx="1029469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</a:endParaRPr>
            </a:p>
          </p:txBody>
        </p:sp>
        <p:sp>
          <p:nvSpPr>
            <p:cNvPr id="144" name="Line 165">
              <a:extLst>
                <a:ext uri="{FF2B5EF4-FFF2-40B4-BE49-F238E27FC236}">
                  <a16:creationId xmlns:a16="http://schemas.microsoft.com/office/drawing/2014/main" id="{79699F19-AA0F-4072-87BB-7369A8B63395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908288" y="5844039"/>
              <a:ext cx="1029467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</a:endParaRPr>
            </a:p>
          </p:txBody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13D3B4C4-F68C-4F45-9FF1-2C69357DB3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132530" y="5593162"/>
              <a:ext cx="570669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구성승인 요청</a:t>
              </a:r>
            </a:p>
          </p:txBody>
        </p:sp>
        <p:sp>
          <p:nvSpPr>
            <p:cNvPr id="100" name="TextBox 31">
              <a:extLst>
                <a:ext uri="{FF2B5EF4-FFF2-40B4-BE49-F238E27FC236}">
                  <a16:creationId xmlns:a16="http://schemas.microsoft.com/office/drawing/2014/main" id="{90051B7C-7C99-429C-8406-BA94006CDE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71616" y="5905623"/>
              <a:ext cx="692497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구성승인 및</a:t>
              </a:r>
              <a:r>
                <a:rPr lang="en-US" altLang="ko-KR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확인</a:t>
              </a:r>
            </a:p>
          </p:txBody>
        </p:sp>
        <p:sp>
          <p:nvSpPr>
            <p:cNvPr id="101" name="object 59">
              <a:extLst>
                <a:ext uri="{FF2B5EF4-FFF2-40B4-BE49-F238E27FC236}">
                  <a16:creationId xmlns:a16="http://schemas.microsoft.com/office/drawing/2014/main" id="{A0803A8B-B5F4-4B95-8D50-22A4BDE1E9E6}"/>
                </a:ext>
              </a:extLst>
            </p:cNvPr>
            <p:cNvSpPr txBox="1"/>
            <p:nvPr/>
          </p:nvSpPr>
          <p:spPr>
            <a:xfrm>
              <a:off x="1455300" y="6011154"/>
              <a:ext cx="887841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532" indent="-180975" algn="ctr" fontAlgn="base">
                <a:spcAft>
                  <a:spcPts val="240"/>
                </a:spcAft>
                <a:defRPr/>
              </a:pP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무장애 및 </a:t>
              </a: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재구성</a:t>
              </a:r>
              <a:br>
                <a:rPr lang="en-US"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소요</a:t>
              </a:r>
              <a:r>
                <a:rPr lang="en-US" altLang="ko-KR"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시간</a:t>
              </a: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최소화</a:t>
              </a:r>
            </a:p>
          </p:txBody>
        </p:sp>
        <p:sp>
          <p:nvSpPr>
            <p:cNvPr id="141" name="직사각형 140" descr="2008_템플릿_0600000">
              <a:extLst>
                <a:ext uri="{FF2B5EF4-FFF2-40B4-BE49-F238E27FC236}">
                  <a16:creationId xmlns:a16="http://schemas.microsoft.com/office/drawing/2014/main" id="{D4A19F9D-AB58-4117-B086-F6CE2A2D0F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4522" y="5452941"/>
              <a:ext cx="916168" cy="340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업무중단 최소화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2" name="직사각형 141" descr="2008_템플릿_0600000">
              <a:extLst>
                <a:ext uri="{FF2B5EF4-FFF2-40B4-BE49-F238E27FC236}">
                  <a16:creationId xmlns:a16="http://schemas.microsoft.com/office/drawing/2014/main" id="{A36AC90B-420B-4070-A697-7788F2A755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4522" y="5840831"/>
              <a:ext cx="916168" cy="4281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장애발생 및</a:t>
              </a:r>
              <a:br>
                <a: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</a:b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시행착오 제로화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33" name="Picture 3" descr="C:\Users\Judy Samsung\Downloads\database.png">
              <a:extLst>
                <a:ext uri="{FF2B5EF4-FFF2-40B4-BE49-F238E27FC236}">
                  <a16:creationId xmlns:a16="http://schemas.microsoft.com/office/drawing/2014/main" id="{A66F079A-39E4-457E-B3EF-9192D200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554" y="4047164"/>
              <a:ext cx="358590" cy="37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C:\Users\Judy Samsung\Downloads\database (1).png">
              <a:extLst>
                <a:ext uri="{FF2B5EF4-FFF2-40B4-BE49-F238E27FC236}">
                  <a16:creationId xmlns:a16="http://schemas.microsoft.com/office/drawing/2014/main" id="{32E3F379-0CC0-4874-9082-8A7FBB73F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636" y="4007952"/>
              <a:ext cx="377960" cy="398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5" descr="C:\Users\Judy Samsung\Downloads\database-interconnected.png">
              <a:extLst>
                <a:ext uri="{FF2B5EF4-FFF2-40B4-BE49-F238E27FC236}">
                  <a16:creationId xmlns:a16="http://schemas.microsoft.com/office/drawing/2014/main" id="{DA48D99E-EB42-45C4-BB04-A5DD20B84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597" y="3946674"/>
              <a:ext cx="448299" cy="47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49D91A7-0861-48AB-8A85-A26F4474FBEC}"/>
                </a:ext>
              </a:extLst>
            </p:cNvPr>
            <p:cNvSpPr/>
            <p:nvPr/>
          </p:nvSpPr>
          <p:spPr>
            <a:xfrm>
              <a:off x="587181" y="3242736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삼성 바이오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(</a:t>
              </a:r>
              <a:r>
                <a:rPr lang="ko-KR" altLang="en-US" sz="1000" kern="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컴볼트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 교체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) </a:t>
              </a: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B9795D32-A14C-49EE-B71C-7F72A239825B}"/>
                </a:ext>
              </a:extLst>
            </p:cNvPr>
            <p:cNvSpPr/>
            <p:nvPr/>
          </p:nvSpPr>
          <p:spPr>
            <a:xfrm>
              <a:off x="1839319" y="3242735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삼성전자 물리 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OS 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백업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 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구축 </a:t>
              </a: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0DBE1BB-DF64-453C-AD6D-A55180A16D7E}"/>
                </a:ext>
              </a:extLst>
            </p:cNvPr>
            <p:cNvSpPr/>
            <p:nvPr/>
          </p:nvSpPr>
          <p:spPr>
            <a:xfrm>
              <a:off x="3091459" y="3242736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한솔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PNS </a:t>
              </a: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대규모 가상화 백업 구축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A548FD80-15D9-4929-A4CC-55A34CE18C50}"/>
                </a:ext>
              </a:extLst>
            </p:cNvPr>
            <p:cNvCxnSpPr>
              <a:cxnSpLocks/>
              <a:stCxn id="136" idx="6"/>
              <a:endCxn id="137" idx="2"/>
            </p:cNvCxnSpPr>
            <p:nvPr/>
          </p:nvCxnSpPr>
          <p:spPr>
            <a:xfrm flipV="1">
              <a:off x="1597207" y="3775746"/>
              <a:ext cx="242113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49ECD4CD-DAD8-4C07-B584-F792854B4DBE}"/>
                </a:ext>
              </a:extLst>
            </p:cNvPr>
            <p:cNvCxnSpPr/>
            <p:nvPr/>
          </p:nvCxnSpPr>
          <p:spPr>
            <a:xfrm flipV="1">
              <a:off x="2835633" y="3775746"/>
              <a:ext cx="242113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0BF068-306E-41FE-A26F-FBFF3AC4C35E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A5F7AD3-2559-443F-B31F-AAE7750F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AC86E74-1A11-4CA8-A106-CE3BE66C9DCA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FB2AAC0B-E955-41A0-B7C1-7FF72C50A947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03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3CD6803-BBA8-4D32-B9FF-9AE881ACA218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6B8214-E25E-49CA-8CC1-77AB6B70A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4FEAB2B-C0F2-495C-8CA2-2F56FB24E4E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6" y="1994718"/>
            <a:ext cx="657132" cy="7417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877F715-3F46-4465-B5E4-478B2AB43E9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86" y="2010773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06" name="양쪽 모서리가 둥근 사각형 65">
            <a:extLst>
              <a:ext uri="{FF2B5EF4-FFF2-40B4-BE49-F238E27FC236}">
                <a16:creationId xmlns:a16="http://schemas.microsoft.com/office/drawing/2014/main" id="{C90292C4-F9ED-4FB6-813C-4A791FAA2252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이행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보안 관리 및 완벽한 사후 지원</a:t>
            </a:r>
          </a:p>
        </p:txBody>
      </p:sp>
      <p:sp>
        <p:nvSpPr>
          <p:cNvPr id="115" name="양쪽 모서리가 둥근 사각형 84">
            <a:extLst>
              <a:ext uri="{FF2B5EF4-FFF2-40B4-BE49-F238E27FC236}">
                <a16:creationId xmlns:a16="http://schemas.microsoft.com/office/drawing/2014/main" id="{03A51080-1FA7-47D9-ADC1-8332C09EB1D0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16" name="양쪽 모서리가 둥근 사각형 85">
            <a:extLst>
              <a:ext uri="{FF2B5EF4-FFF2-40B4-BE49-F238E27FC236}">
                <a16:creationId xmlns:a16="http://schemas.microsoft.com/office/drawing/2014/main" id="{27A2F150-C599-45D1-8A64-E13974806101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빈틈없는 지원 계획 수립</a:t>
            </a:r>
          </a:p>
        </p:txBody>
      </p:sp>
      <p:sp>
        <p:nvSpPr>
          <p:cNvPr id="114" name="모서리가 둥근 직사각형 86">
            <a:extLst>
              <a:ext uri="{FF2B5EF4-FFF2-40B4-BE49-F238E27FC236}">
                <a16:creationId xmlns:a16="http://schemas.microsoft.com/office/drawing/2014/main" id="{3228FB05-6F99-4C3B-921C-6EB815B1E2D7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10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6C5BF8D-358C-4831-9181-C621F43B690C}"/>
              </a:ext>
            </a:extLst>
          </p:cNvPr>
          <p:cNvSpPr/>
          <p:nvPr/>
        </p:nvSpPr>
        <p:spPr>
          <a:xfrm>
            <a:off x="5494984" y="5077581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전문인력의 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상시 지원체계 마련</a:t>
            </a: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2BB844-0E2F-45AE-9F86-1DBA1698B96E}"/>
              </a:ext>
            </a:extLst>
          </p:cNvPr>
          <p:cNvSpPr/>
          <p:nvPr/>
        </p:nvSpPr>
        <p:spPr>
          <a:xfrm>
            <a:off x="6708955" y="5077580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요구사항 및 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이슈 발생시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즉각적인 처리</a:t>
            </a: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8C966-156C-42AD-97F9-7D15B7A25972}"/>
              </a:ext>
            </a:extLst>
          </p:cNvPr>
          <p:cNvSpPr/>
          <p:nvPr/>
        </p:nvSpPr>
        <p:spPr>
          <a:xfrm>
            <a:off x="7951956" y="5077581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이랜드 </a:t>
            </a:r>
            <a:r>
              <a:rPr lang="ko-KR" altLang="en-US" sz="1000" kern="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시스템스</a:t>
            </a: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 전담인력배치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AED8B71C-AE65-4A14-A3CD-2D337E6C8A35}"/>
              </a:ext>
            </a:extLst>
          </p:cNvPr>
          <p:cNvCxnSpPr>
            <a:cxnSpLocks/>
            <a:stCxn id="195" idx="6"/>
            <a:endCxn id="196" idx="2"/>
          </p:cNvCxnSpPr>
          <p:nvPr/>
        </p:nvCxnSpPr>
        <p:spPr>
          <a:xfrm flipV="1">
            <a:off x="6563387" y="5611781"/>
            <a:ext cx="145569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51A100B-2B51-4117-BE66-17251719530C}"/>
              </a:ext>
            </a:extLst>
          </p:cNvPr>
          <p:cNvCxnSpPr/>
          <p:nvPr/>
        </p:nvCxnSpPr>
        <p:spPr>
          <a:xfrm flipV="1">
            <a:off x="7801839" y="5611781"/>
            <a:ext cx="144000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199" name="텍스트 개체 틀 2">
            <a:extLst>
              <a:ext uri="{FF2B5EF4-FFF2-40B4-BE49-F238E27FC236}">
                <a16:creationId xmlns:a16="http://schemas.microsoft.com/office/drawing/2014/main" id="{A02D479F-6D87-44DB-9175-996E586EE510}"/>
              </a:ext>
            </a:extLst>
          </p:cNvPr>
          <p:cNvSpPr txBox="1">
            <a:spLocks/>
          </p:cNvSpPr>
          <p:nvPr/>
        </p:nvSpPr>
        <p:spPr>
          <a:xfrm>
            <a:off x="5406580" y="3525659"/>
            <a:ext cx="3591064" cy="418143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본 </a:t>
            </a:r>
            <a:r>
              <a:rPr lang="ko-KR" altLang="en-US" sz="1100" dirty="0" err="1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제안사는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백업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SW 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전문업체로서 우수한 기술력을 기반으로 완벽한 구축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기술 지원 수행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전담인력 밀착지원으로 상시 기술지원 체계 완비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유사 지원 경험이 풍부한 전문 인력 투입 및 밀착 지원</a:t>
            </a:r>
          </a:p>
          <a:p>
            <a:pPr marL="0" lvl="1" indent="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None/>
            </a:pPr>
            <a:endParaRPr lang="ko-KR" altLang="en-US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B1E8ED-31A6-4CB0-B124-8DEB1BCEFA4B}"/>
              </a:ext>
            </a:extLst>
          </p:cNvPr>
          <p:cNvGrpSpPr/>
          <p:nvPr/>
        </p:nvGrpSpPr>
        <p:grpSpPr>
          <a:xfrm>
            <a:off x="593441" y="2186133"/>
            <a:ext cx="4242257" cy="4310354"/>
            <a:chOff x="314036" y="2186133"/>
            <a:chExt cx="4196745" cy="4310354"/>
          </a:xfrm>
        </p:grpSpPr>
        <p:sp>
          <p:nvSpPr>
            <p:cNvPr id="117" name="양쪽 모서리가 둥근 사각형 81">
              <a:extLst>
                <a:ext uri="{FF2B5EF4-FFF2-40B4-BE49-F238E27FC236}">
                  <a16:creationId xmlns:a16="http://schemas.microsoft.com/office/drawing/2014/main" id="{63D958EE-42EF-4C1E-A3DF-D540FD10959F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18" name="양쪽 모서리가 둥근 사각형 82">
              <a:extLst>
                <a:ext uri="{FF2B5EF4-FFF2-40B4-BE49-F238E27FC236}">
                  <a16:creationId xmlns:a16="http://schemas.microsoft.com/office/drawing/2014/main" id="{F4DF695B-AC9E-4FC4-B837-EF33EE604461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최고의 결과를 보장하는 고품질 이행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보안 관리</a:t>
              </a:r>
            </a:p>
          </p:txBody>
        </p:sp>
        <p:sp>
          <p:nvSpPr>
            <p:cNvPr id="113" name="모서리가 둥근 직사각형 5">
              <a:extLst>
                <a:ext uri="{FF2B5EF4-FFF2-40B4-BE49-F238E27FC236}">
                  <a16:creationId xmlns:a16="http://schemas.microsoft.com/office/drawing/2014/main" id="{09AD3B9D-95BB-4888-98BB-93E07CBA4B89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09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20" name="Text Box 56">
              <a:extLst>
                <a:ext uri="{FF2B5EF4-FFF2-40B4-BE49-F238E27FC236}">
                  <a16:creationId xmlns:a16="http://schemas.microsoft.com/office/drawing/2014/main" id="{35F12FF7-CE51-4369-98EA-DC330DE48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3675" y="2594249"/>
              <a:ext cx="266948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통합 백업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구축 전문 기술인력</a:t>
              </a:r>
            </a:p>
          </p:txBody>
        </p:sp>
        <p:sp>
          <p:nvSpPr>
            <p:cNvPr id="123" name="모서리가 둥근 직사각형 192">
              <a:extLst>
                <a:ext uri="{FF2B5EF4-FFF2-40B4-BE49-F238E27FC236}">
                  <a16:creationId xmlns:a16="http://schemas.microsoft.com/office/drawing/2014/main" id="{A55A3FA4-1B86-454F-86B1-8212BAC30E78}"/>
                </a:ext>
              </a:extLst>
            </p:cNvPr>
            <p:cNvSpPr/>
            <p:nvPr/>
          </p:nvSpPr>
          <p:spPr>
            <a:xfrm>
              <a:off x="1294868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위험관리</a:t>
              </a:r>
            </a:p>
          </p:txBody>
        </p:sp>
        <p:sp>
          <p:nvSpPr>
            <p:cNvPr id="124" name="모서리가 둥근 직사각형 193">
              <a:extLst>
                <a:ext uri="{FF2B5EF4-FFF2-40B4-BE49-F238E27FC236}">
                  <a16:creationId xmlns:a16="http://schemas.microsoft.com/office/drawing/2014/main" id="{B67E5BA3-E51B-4C58-85F6-A8DC085B4736}"/>
                </a:ext>
              </a:extLst>
            </p:cNvPr>
            <p:cNvSpPr/>
            <p:nvPr/>
          </p:nvSpPr>
          <p:spPr>
            <a:xfrm>
              <a:off x="2069685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진척관리</a:t>
              </a:r>
            </a:p>
          </p:txBody>
        </p:sp>
        <p:sp>
          <p:nvSpPr>
            <p:cNvPr id="125" name="모서리가 둥근 직사각형 194">
              <a:extLst>
                <a:ext uri="{FF2B5EF4-FFF2-40B4-BE49-F238E27FC236}">
                  <a16:creationId xmlns:a16="http://schemas.microsoft.com/office/drawing/2014/main" id="{4F0028DE-F6EA-48B1-9BFE-ADDC4AC301E2}"/>
                </a:ext>
              </a:extLst>
            </p:cNvPr>
            <p:cNvSpPr/>
            <p:nvPr/>
          </p:nvSpPr>
          <p:spPr>
            <a:xfrm>
              <a:off x="2844502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인력관리</a:t>
              </a:r>
            </a:p>
          </p:txBody>
        </p:sp>
        <p:sp>
          <p:nvSpPr>
            <p:cNvPr id="126" name="모서리가 둥근 직사각형 195">
              <a:extLst>
                <a:ext uri="{FF2B5EF4-FFF2-40B4-BE49-F238E27FC236}">
                  <a16:creationId xmlns:a16="http://schemas.microsoft.com/office/drawing/2014/main" id="{ED685996-EC14-4402-8A4B-B6D2C9A5FC3F}"/>
                </a:ext>
              </a:extLst>
            </p:cNvPr>
            <p:cNvSpPr/>
            <p:nvPr/>
          </p:nvSpPr>
          <p:spPr>
            <a:xfrm>
              <a:off x="1294868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보안관리</a:t>
              </a:r>
            </a:p>
          </p:txBody>
        </p:sp>
        <p:sp>
          <p:nvSpPr>
            <p:cNvPr id="127" name="모서리가 둥근 직사각형 196">
              <a:extLst>
                <a:ext uri="{FF2B5EF4-FFF2-40B4-BE49-F238E27FC236}">
                  <a16:creationId xmlns:a16="http://schemas.microsoft.com/office/drawing/2014/main" id="{3636364C-F256-4986-B322-8AF3DEE2F011}"/>
                </a:ext>
              </a:extLst>
            </p:cNvPr>
            <p:cNvSpPr/>
            <p:nvPr/>
          </p:nvSpPr>
          <p:spPr>
            <a:xfrm>
              <a:off x="2069685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형상관리</a:t>
              </a:r>
            </a:p>
          </p:txBody>
        </p:sp>
        <p:sp>
          <p:nvSpPr>
            <p:cNvPr id="128" name="모서리가 둥근 직사각형 197">
              <a:extLst>
                <a:ext uri="{FF2B5EF4-FFF2-40B4-BE49-F238E27FC236}">
                  <a16:creationId xmlns:a16="http://schemas.microsoft.com/office/drawing/2014/main" id="{CBB0D42B-240D-439B-8278-0CAA4FE69CCD}"/>
                </a:ext>
              </a:extLst>
            </p:cNvPr>
            <p:cNvSpPr/>
            <p:nvPr/>
          </p:nvSpPr>
          <p:spPr>
            <a:xfrm>
              <a:off x="2844502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문서관리</a:t>
              </a:r>
            </a:p>
          </p:txBody>
        </p:sp>
        <p:sp>
          <p:nvSpPr>
            <p:cNvPr id="166" name="object 94">
              <a:extLst>
                <a:ext uri="{FF2B5EF4-FFF2-40B4-BE49-F238E27FC236}">
                  <a16:creationId xmlns:a16="http://schemas.microsoft.com/office/drawing/2014/main" id="{7D950853-97A1-4CE2-9D2D-721C4D7DDB7E}"/>
                </a:ext>
              </a:extLst>
            </p:cNvPr>
            <p:cNvSpPr txBox="1"/>
            <p:nvPr/>
          </p:nvSpPr>
          <p:spPr>
            <a:xfrm>
              <a:off x="553635" y="5875398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7" name="object 94">
              <a:extLst>
                <a:ext uri="{FF2B5EF4-FFF2-40B4-BE49-F238E27FC236}">
                  <a16:creationId xmlns:a16="http://schemas.microsoft.com/office/drawing/2014/main" id="{5F468B02-D10D-41AD-AE50-4F2D8C3039F9}"/>
                </a:ext>
              </a:extLst>
            </p:cNvPr>
            <p:cNvSpPr txBox="1"/>
            <p:nvPr/>
          </p:nvSpPr>
          <p:spPr>
            <a:xfrm>
              <a:off x="2439556" y="5875398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8" name="object 94">
              <a:extLst>
                <a:ext uri="{FF2B5EF4-FFF2-40B4-BE49-F238E27FC236}">
                  <a16:creationId xmlns:a16="http://schemas.microsoft.com/office/drawing/2014/main" id="{2E39085C-A556-4390-BBBB-165C02710255}"/>
                </a:ext>
              </a:extLst>
            </p:cNvPr>
            <p:cNvSpPr txBox="1"/>
            <p:nvPr/>
          </p:nvSpPr>
          <p:spPr>
            <a:xfrm>
              <a:off x="553635" y="6181027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9" name="object 94">
              <a:extLst>
                <a:ext uri="{FF2B5EF4-FFF2-40B4-BE49-F238E27FC236}">
                  <a16:creationId xmlns:a16="http://schemas.microsoft.com/office/drawing/2014/main" id="{C8B10A8B-8AC6-4A18-A695-D0110C688396}"/>
                </a:ext>
              </a:extLst>
            </p:cNvPr>
            <p:cNvSpPr txBox="1"/>
            <p:nvPr/>
          </p:nvSpPr>
          <p:spPr>
            <a:xfrm>
              <a:off x="2439556" y="6181027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EFC5AF1-12CA-406D-AF23-0EBF8E7A2355}"/>
                </a:ext>
              </a:extLst>
            </p:cNvPr>
            <p:cNvSpPr/>
            <p:nvPr/>
          </p:nvSpPr>
          <p:spPr>
            <a:xfrm>
              <a:off x="805810" y="5874138"/>
              <a:ext cx="13003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지원 조직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226AE64-FA81-4941-8C32-B6F29E32554A}"/>
                </a:ext>
              </a:extLst>
            </p:cNvPr>
            <p:cNvSpPr/>
            <p:nvPr/>
          </p:nvSpPr>
          <p:spPr>
            <a:xfrm>
              <a:off x="632686" y="6171849"/>
              <a:ext cx="16466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 수행 경험 및 노하우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4EF845-C7EB-43D3-AB8E-196ADC2C56C8}"/>
                </a:ext>
              </a:extLst>
            </p:cNvPr>
            <p:cNvSpPr/>
            <p:nvPr/>
          </p:nvSpPr>
          <p:spPr>
            <a:xfrm>
              <a:off x="2705836" y="5874138"/>
              <a:ext cx="13003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지원 도구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2EDD27B-CD5A-445E-BF43-2881BD0B7760}"/>
                </a:ext>
              </a:extLst>
            </p:cNvPr>
            <p:cNvSpPr/>
            <p:nvPr/>
          </p:nvSpPr>
          <p:spPr>
            <a:xfrm>
              <a:off x="2577595" y="6171849"/>
              <a:ext cx="15568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국제표준 준수</a:t>
              </a:r>
            </a:p>
          </p:txBody>
        </p:sp>
        <p:sp>
          <p:nvSpPr>
            <p:cNvPr id="164" name="오른쪽 화살표 208">
              <a:extLst>
                <a:ext uri="{FF2B5EF4-FFF2-40B4-BE49-F238E27FC236}">
                  <a16:creationId xmlns:a16="http://schemas.microsoft.com/office/drawing/2014/main" id="{0DDD08F1-D852-4975-AAB5-EC7C77E4B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1988" y="5273046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5" name="오른쪽 화살표 209">
              <a:extLst>
                <a:ext uri="{FF2B5EF4-FFF2-40B4-BE49-F238E27FC236}">
                  <a16:creationId xmlns:a16="http://schemas.microsoft.com/office/drawing/2014/main" id="{8F1B95E4-4A95-4EE8-8F77-82BB3AB1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93" y="5390992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2" name="오른쪽 화살표 211">
              <a:extLst>
                <a:ext uri="{FF2B5EF4-FFF2-40B4-BE49-F238E27FC236}">
                  <a16:creationId xmlns:a16="http://schemas.microsoft.com/office/drawing/2014/main" id="{BCAEA8EC-D2A7-498E-8B7D-D551A5961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533916" y="5273046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3" name="오른쪽 화살표 212">
              <a:extLst>
                <a:ext uri="{FF2B5EF4-FFF2-40B4-BE49-F238E27FC236}">
                  <a16:creationId xmlns:a16="http://schemas.microsoft.com/office/drawing/2014/main" id="{5A742C6D-1343-422B-A999-18F0C5CB4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321" y="5390992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C91066F-F93B-4F2E-851D-930B14505F7B}"/>
                </a:ext>
              </a:extLst>
            </p:cNvPr>
            <p:cNvSpPr/>
            <p:nvPr/>
          </p:nvSpPr>
          <p:spPr>
            <a:xfrm>
              <a:off x="553635" y="5040344"/>
              <a:ext cx="616947" cy="720000"/>
            </a:xfrm>
            <a:prstGeom prst="ellipse">
              <a:avLst/>
            </a:prstGeom>
            <a:solidFill>
              <a:srgbClr val="09AEE1">
                <a:alpha val="44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81CD231-F78F-4B54-80C6-D27DCC2479C0}"/>
                </a:ext>
              </a:extLst>
            </p:cNvPr>
            <p:cNvSpPr/>
            <p:nvPr/>
          </p:nvSpPr>
          <p:spPr>
            <a:xfrm>
              <a:off x="582194" y="5073674"/>
              <a:ext cx="559828" cy="6533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indent="-197064" algn="ctr" defTabSz="995690" latinLnBrk="0">
                <a:buClr>
                  <a:prstClr val="white">
                    <a:lumMod val="65000"/>
                  </a:prstClr>
                </a:buClr>
                <a:buSzPct val="80000"/>
                <a:defRPr/>
              </a:pPr>
              <a:endParaRPr lang="ko-KR" altLang="en-US" sz="1200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A1E5165-B43C-4A5B-AB47-58EC601EC6DF}"/>
                </a:ext>
              </a:extLst>
            </p:cNvPr>
            <p:cNvSpPr/>
            <p:nvPr/>
          </p:nvSpPr>
          <p:spPr>
            <a:xfrm>
              <a:off x="600907" y="5095512"/>
              <a:ext cx="522403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착수</a:t>
              </a: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ECA7E51-F4C8-4337-B996-5C1AF320014C}"/>
                </a:ext>
              </a:extLst>
            </p:cNvPr>
            <p:cNvSpPr/>
            <p:nvPr/>
          </p:nvSpPr>
          <p:spPr>
            <a:xfrm>
              <a:off x="3681422" y="5016512"/>
              <a:ext cx="616947" cy="720000"/>
            </a:xfrm>
            <a:prstGeom prst="ellipse">
              <a:avLst/>
            </a:prstGeom>
            <a:solidFill>
              <a:srgbClr val="0056A4">
                <a:alpha val="44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F539182-71B4-4AF1-AAEC-96C204A1B083}"/>
                </a:ext>
              </a:extLst>
            </p:cNvPr>
            <p:cNvSpPr/>
            <p:nvPr/>
          </p:nvSpPr>
          <p:spPr>
            <a:xfrm>
              <a:off x="3709981" y="5049842"/>
              <a:ext cx="559828" cy="6533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1F497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indent="-197064" algn="ctr" defTabSz="995690" latinLnBrk="0">
                <a:buClr>
                  <a:prstClr val="white">
                    <a:lumMod val="65000"/>
                  </a:prstClr>
                </a:buClr>
                <a:buSzPct val="80000"/>
                <a:defRPr/>
              </a:pPr>
              <a:endParaRPr lang="ko-KR" altLang="en-US" sz="1200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EB6B71B-DCCC-4640-8E2B-036660AA6C37}"/>
                </a:ext>
              </a:extLst>
            </p:cNvPr>
            <p:cNvSpPr/>
            <p:nvPr/>
          </p:nvSpPr>
          <p:spPr>
            <a:xfrm>
              <a:off x="3728694" y="5071680"/>
              <a:ext cx="522403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종료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747444-7182-49C6-B9D4-A326F7A84F0D}"/>
                </a:ext>
              </a:extLst>
            </p:cNvPr>
            <p:cNvGrpSpPr/>
            <p:nvPr/>
          </p:nvGrpSpPr>
          <p:grpSpPr>
            <a:xfrm>
              <a:off x="527357" y="2943076"/>
              <a:ext cx="3771012" cy="1480038"/>
              <a:chOff x="703366" y="2943076"/>
              <a:chExt cx="3434722" cy="1480038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F44F7EB-4366-480E-985A-598B880043FF}"/>
                  </a:ext>
                </a:extLst>
              </p:cNvPr>
              <p:cNvSpPr/>
              <p:nvPr/>
            </p:nvSpPr>
            <p:spPr bwMode="auto">
              <a:xfrm>
                <a:off x="703366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:a16="http://schemas.microsoft.com/office/drawing/2014/main" id="{A6144EDC-A7DC-4155-8EAF-51C6614FD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367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철저한 공정 관리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7E5D97FD-51AB-452F-9E8C-829E1C1B9CE7}"/>
                  </a:ext>
                </a:extLst>
              </p:cNvPr>
              <p:cNvSpPr/>
              <p:nvPr/>
            </p:nvSpPr>
            <p:spPr bwMode="auto">
              <a:xfrm>
                <a:off x="1875127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88" name="Rectangle 39">
                <a:extLst>
                  <a:ext uri="{FF2B5EF4-FFF2-40B4-BE49-F238E27FC236}">
                    <a16:creationId xmlns:a16="http://schemas.microsoft.com/office/drawing/2014/main" id="{43AF93AE-EB85-4114-B84D-C8EA958C9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128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입고</a:t>
                </a:r>
                <a:r>
                  <a:rPr lang="en-US" altLang="ko-KR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/</a:t>
                </a: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설치기간 준수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531A96-AC3F-4D8F-A599-3BAA33356C76}"/>
                  </a:ext>
                </a:extLst>
              </p:cNvPr>
              <p:cNvSpPr/>
              <p:nvPr/>
            </p:nvSpPr>
            <p:spPr bwMode="auto">
              <a:xfrm>
                <a:off x="3046889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86" name="Rectangle 39">
                <a:extLst>
                  <a:ext uri="{FF2B5EF4-FFF2-40B4-BE49-F238E27FC236}">
                    <a16:creationId xmlns:a16="http://schemas.microsoft.com/office/drawing/2014/main" id="{EA2C97AA-9E8E-4B63-9EF7-FA306A109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890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사업관리 표준 준수</a:t>
                </a:r>
              </a:p>
            </p:txBody>
          </p:sp>
          <p:sp>
            <p:nvSpPr>
              <p:cNvPr id="176" name="object 59">
                <a:extLst>
                  <a:ext uri="{FF2B5EF4-FFF2-40B4-BE49-F238E27FC236}">
                    <a16:creationId xmlns:a16="http://schemas.microsoft.com/office/drawing/2014/main" id="{0C09F363-3B7D-4609-BE07-C681447A7577}"/>
                  </a:ext>
                </a:extLst>
              </p:cNvPr>
              <p:cNvSpPr txBox="1"/>
              <p:nvPr/>
            </p:nvSpPr>
            <p:spPr>
              <a:xfrm>
                <a:off x="732194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납기준수</a:t>
                </a:r>
              </a:p>
            </p:txBody>
          </p:sp>
          <p:sp>
            <p:nvSpPr>
              <p:cNvPr id="177" name="object 59">
                <a:extLst>
                  <a:ext uri="{FF2B5EF4-FFF2-40B4-BE49-F238E27FC236}">
                    <a16:creationId xmlns:a16="http://schemas.microsoft.com/office/drawing/2014/main" id="{787A4068-D85B-4F4C-A82A-E34DF4BEB9FB}"/>
                  </a:ext>
                </a:extLst>
              </p:cNvPr>
              <p:cNvSpPr txBox="1"/>
              <p:nvPr/>
            </p:nvSpPr>
            <p:spPr>
              <a:xfrm>
                <a:off x="1916218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우수한 품질</a:t>
                </a:r>
              </a:p>
            </p:txBody>
          </p:sp>
          <p:sp>
            <p:nvSpPr>
              <p:cNvPr id="178" name="object 59">
                <a:extLst>
                  <a:ext uri="{FF2B5EF4-FFF2-40B4-BE49-F238E27FC236}">
                    <a16:creationId xmlns:a16="http://schemas.microsoft.com/office/drawing/2014/main" id="{8DEDDF89-AF7D-47A7-891F-57D7206F1376}"/>
                  </a:ext>
                </a:extLst>
              </p:cNvPr>
              <p:cNvSpPr txBox="1"/>
              <p:nvPr/>
            </p:nvSpPr>
            <p:spPr>
              <a:xfrm>
                <a:off x="3058842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효율적 자원활용</a:t>
                </a:r>
              </a:p>
            </p:txBody>
          </p:sp>
          <p:pic>
            <p:nvPicPr>
              <p:cNvPr id="179" name="Picture 2" descr="C:\Users\Judy Samsung\Downloads\profits.png">
                <a:extLst>
                  <a:ext uri="{FF2B5EF4-FFF2-40B4-BE49-F238E27FC236}">
                    <a16:creationId xmlns:a16="http://schemas.microsoft.com/office/drawing/2014/main" id="{2255138F-1B92-4765-ACC3-F718E616E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14944" y="3435032"/>
                <a:ext cx="525473" cy="613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" descr="C:\Users\Judy Samsung\Downloads\vote.png">
                <a:extLst>
                  <a:ext uri="{FF2B5EF4-FFF2-40B4-BE49-F238E27FC236}">
                    <a16:creationId xmlns:a16="http://schemas.microsoft.com/office/drawing/2014/main" id="{10CDA707-9B90-486A-9A69-F496D4BEB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458" y="3434472"/>
                <a:ext cx="526432" cy="614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4" descr="C:\Users\Judy Samsung\Downloads\like.png">
                <a:extLst>
                  <a:ext uri="{FF2B5EF4-FFF2-40B4-BE49-F238E27FC236}">
                    <a16:creationId xmlns:a16="http://schemas.microsoft.com/office/drawing/2014/main" id="{FAD591EC-6A27-433D-90D8-B4F25816B5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750" y="3431332"/>
                <a:ext cx="531813" cy="620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A2F298F-C11D-4A47-BEB7-D741735F1FE2}"/>
                </a:ext>
              </a:extLst>
            </p:cNvPr>
            <p:cNvSpPr/>
            <p:nvPr/>
          </p:nvSpPr>
          <p:spPr>
            <a:xfrm>
              <a:off x="365376" y="4583576"/>
              <a:ext cx="4108631" cy="287987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수행 </a:t>
              </a:r>
              <a:r>
                <a:rPr kumimoji="1" lang="en-US" altLang="ko-KR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· </a:t>
              </a: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통제</a:t>
              </a:r>
              <a:endParaRPr kumimoji="1" lang="ko-KR" altLang="en-US" sz="14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00" name="Picture 3" descr="C:\Users\Administrator\Desktop\PNG아이콘\넘버링_흑_네모\사각_숫자1.png">
            <a:extLst>
              <a:ext uri="{FF2B5EF4-FFF2-40B4-BE49-F238E27FC236}">
                <a16:creationId xmlns:a16="http://schemas.microsoft.com/office/drawing/2014/main" id="{5CE5184B-A264-4CAD-BD9A-26000876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50" y="3638538"/>
            <a:ext cx="169687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C:\Users\Administrator\Desktop\PNG아이콘\넘버링_흑_네모\사각_숫자2.png">
            <a:extLst>
              <a:ext uri="{FF2B5EF4-FFF2-40B4-BE49-F238E27FC236}">
                <a16:creationId xmlns:a16="http://schemas.microsoft.com/office/drawing/2014/main" id="{E66B0493-F414-42D5-ABAA-65D88201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50" y="4136347"/>
            <a:ext cx="169687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5" descr="C:\Users\Administrator\Desktop\PNG아이콘\넘버링_흑_네모\사각_숫자3.png">
            <a:extLst>
              <a:ext uri="{FF2B5EF4-FFF2-40B4-BE49-F238E27FC236}">
                <a16:creationId xmlns:a16="http://schemas.microsoft.com/office/drawing/2014/main" id="{BB25FE60-E345-44A4-86C8-0FA15A0B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49" y="4383235"/>
            <a:ext cx="168078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 Box 56">
            <a:extLst>
              <a:ext uri="{FF2B5EF4-FFF2-40B4-BE49-F238E27FC236}">
                <a16:creationId xmlns:a16="http://schemas.microsoft.com/office/drawing/2014/main" id="{E19FBD65-AAB7-4F94-AB25-7A55BE82D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상시 지원 체계 수립</a:t>
            </a:r>
          </a:p>
        </p:txBody>
      </p: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5CDD07B-9A65-44EB-A275-014F4E813F82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05" name="Text Box 56">
            <a:extLst>
              <a:ext uri="{FF2B5EF4-FFF2-40B4-BE49-F238E27FC236}">
                <a16:creationId xmlns:a16="http://schemas.microsoft.com/office/drawing/2014/main" id="{23450156-5C5B-4635-B550-88204D85C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전문 기술인력의 상시 지원체계 마련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B057FF-52E9-4187-BDF0-10B5812168D2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C8B99D6-3B59-404B-9D6E-775E368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205568B-5FA3-43D6-9655-2F3CCB781203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EBAAC7D-EA70-4C4E-B782-C9F6E866E1BB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04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B4267779-ABAC-431E-BC74-B46CCAB1E178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FB07F7-04D5-4E2D-8473-7E91E9B80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93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34E1D-3627-44D0-8532-21C487B1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빔 소프트웨어 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75F440-F232-4671-B253-B2E9C70E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하이브리드 클라우드 백업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위 기업으로써 전세계 </a:t>
            </a:r>
            <a:r>
              <a:rPr lang="en-US" altLang="ko-KR" dirty="0">
                <a:latin typeface="+mn-ea"/>
              </a:rPr>
              <a:t>320,000</a:t>
            </a:r>
            <a:r>
              <a:rPr lang="ko-KR" altLang="en-US" dirty="0">
                <a:latin typeface="+mn-ea"/>
              </a:rPr>
              <a:t>개 이상의 고객을 통해 검증된 기술력과 최고의 가성비를 제공합니다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F2A7D9C-372F-4293-95DE-B6C34D5718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2"/>
              </a:rPr>
              <a:t>https://www.veeam.com/wp-idc-semiannual-software-tracker-report-emea.html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Veeam Achieves Market-Leading Revenue Growth in 2H 2017, </a:t>
            </a:r>
            <a:r>
              <a:rPr lang="en-US" altLang="ko-KR" dirty="0">
                <a:hlinkClick r:id="rId3"/>
              </a:rPr>
              <a:t>https://www.veeam.com/executive-blog/idc-report-2017-market-share-growth.html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99CD97A-6713-4D64-BE51-137DF2439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제안사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00B56-1B15-437A-BA72-8D240FEB5DEC}"/>
              </a:ext>
            </a:extLst>
          </p:cNvPr>
          <p:cNvGrpSpPr/>
          <p:nvPr/>
        </p:nvGrpSpPr>
        <p:grpSpPr>
          <a:xfrm>
            <a:off x="486803" y="2071648"/>
            <a:ext cx="8926912" cy="3211560"/>
            <a:chOff x="752539" y="2071648"/>
            <a:chExt cx="8413687" cy="3211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4E1B2F-245E-41F6-81A7-F815C984A72F}"/>
                </a:ext>
              </a:extLst>
            </p:cNvPr>
            <p:cNvSpPr txBox="1"/>
            <p:nvPr/>
          </p:nvSpPr>
          <p:spPr>
            <a:xfrm>
              <a:off x="752539" y="2661273"/>
              <a:ext cx="4092511" cy="1552245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t" anchorCtr="0">
              <a:spAutoFit/>
            </a:bodyPr>
            <a:lstStyle>
              <a:defPPr>
                <a:defRPr lang="ko-KR"/>
              </a:defPPr>
              <a:lvl1pPr marL="285750" lvl="0" indent="-285750" latinLnBrk="0">
                <a:lnSpc>
                  <a:spcPct val="150000"/>
                </a:lnSpc>
                <a:spcAft>
                  <a:spcPts val="1200"/>
                </a:spcAft>
                <a:buFont typeface="Wingdings" panose="05000000000000000000" pitchFamily="2" charset="2"/>
                <a:buChar char="§"/>
                <a:defRPr sz="1400" b="1"/>
              </a:lvl1pPr>
            </a:lstStyle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 프라이빗 클라우드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가상환경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)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 백업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endParaRPr lang="ko-KR" altLang="ko-KR" sz="1200" baseline="300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AWS 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퍼블릭 클라우드 백업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endParaRPr lang="ko-KR" altLang="ko-KR" sz="1200" baseline="300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유럽 전체 백업시장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r>
                <a:rPr lang="en-US" altLang="ko-KR" sz="1200" baseline="30000" dirty="0">
                  <a:latin typeface="+mn-ea"/>
                  <a:cs typeface="Arial" panose="020B0604020202020204" pitchFamily="34" charset="0"/>
                </a:rPr>
                <a:t>1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 전체 백업시장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빅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4</a:t>
              </a:r>
              <a:r>
                <a:rPr lang="en-US" altLang="ko-KR" sz="1200" baseline="30000" dirty="0">
                  <a:latin typeface="+mn-ea"/>
                  <a:cs typeface="Arial" panose="020B0604020202020204" pitchFamily="34" charset="0"/>
                </a:rPr>
                <a:t>2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포브스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500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대 기업의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75%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가 빔 소프트웨어 사용</a:t>
              </a:r>
              <a:endParaRPr lang="ko-KR" altLang="ko-KR" sz="12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AC2136-7AF1-46EF-B5C2-0F5C3474B70E}"/>
                </a:ext>
              </a:extLst>
            </p:cNvPr>
            <p:cNvSpPr txBox="1"/>
            <p:nvPr/>
          </p:nvSpPr>
          <p:spPr>
            <a:xfrm>
              <a:off x="5060950" y="2640600"/>
              <a:ext cx="4105276" cy="2642608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t" anchorCtr="0">
              <a:spAutoFit/>
            </a:bodyPr>
            <a:lstStyle>
              <a:defPPr>
                <a:defRPr lang="ko-KR"/>
              </a:defPPr>
              <a:lvl1pPr marL="285750" lvl="0" indent="-285750" latinLnBrk="0">
                <a:lnSpc>
                  <a:spcPct val="150000"/>
                </a:lnSpc>
                <a:spcAft>
                  <a:spcPts val="1200"/>
                </a:spcAft>
                <a:buFont typeface="Wingdings" panose="05000000000000000000" pitchFamily="2" charset="2"/>
                <a:buChar char="§"/>
                <a:defRPr sz="1400" b="1"/>
              </a:lvl1pPr>
            </a:lstStyle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VMware, Nutanix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에이전트리스 백업 및 복구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VMware, Nutanix VM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장애 시 백업본으로 즉시 서비스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VMware, Nutanix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  에이전트리스 어플리케이션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/DB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시점 복구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x86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 서버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데스크톱의 단일 에이전트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DB, OS, File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백업 및 복구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x86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서버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데스크톱 장애 시 백업본으로 즉시 서비스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가상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물리 환경 모니터링 및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GUI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리포팅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빔 원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AWS, Azure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로의 클라우드 마이그레이션 및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DR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자동화</a:t>
              </a:r>
              <a:endParaRPr lang="en-US" altLang="ko-KR" sz="12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70DF95-345B-47B5-814B-3E571A4DC584}"/>
                </a:ext>
              </a:extLst>
            </p:cNvPr>
            <p:cNvSpPr/>
            <p:nvPr/>
          </p:nvSpPr>
          <p:spPr>
            <a:xfrm>
              <a:off x="1110316" y="2071648"/>
              <a:ext cx="2503142" cy="375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15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빔 소프트웨어 주요 하이라이트</a:t>
              </a:r>
              <a:endParaRPr lang="ko-KR" altLang="en-US" sz="1200" b="1" baseline="30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A5BDDA-6ED3-4712-B1CD-EFD47942E07E}"/>
                </a:ext>
              </a:extLst>
            </p:cNvPr>
            <p:cNvSpPr/>
            <p:nvPr/>
          </p:nvSpPr>
          <p:spPr>
            <a:xfrm>
              <a:off x="5702510" y="2071648"/>
              <a:ext cx="2000899" cy="375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15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제품 주요 기능</a:t>
              </a:r>
              <a:endParaRPr lang="ko-KR" altLang="en-US" sz="1200" b="1" baseline="30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BBA91-6322-4908-A6A9-3A20210CD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1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AACD1-BCA3-4F0C-8682-A394BC43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1.3.1 </a:t>
            </a:r>
            <a:r>
              <a:rPr lang="ko-KR" altLang="en-US" dirty="0"/>
              <a:t>빔 소프트웨어 재무제표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F393B-E77D-42AF-963F-9A1612034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연간 </a:t>
            </a:r>
            <a:r>
              <a:rPr lang="ko-KR" altLang="en-US" dirty="0" err="1">
                <a:latin typeface="+mn-ea"/>
              </a:rPr>
              <a:t>성장율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36%</a:t>
            </a:r>
            <a:r>
              <a:rPr lang="ko-KR" altLang="en-US" dirty="0">
                <a:latin typeface="+mn-ea"/>
              </a:rPr>
              <a:t>의 성장율로 백업 산업에서 가장 빠르게 성장하고 있는 벤더입니다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653ED4-8164-4939-B5E6-D6D40324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2"/>
              </a:rPr>
              <a:t>https://www.veeam.com/wp-idc-semiannual-software-tracker-report-emea.html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Veeam Achieves Market-Leading Revenue Growth in 2H 2017, </a:t>
            </a:r>
            <a:r>
              <a:rPr lang="en-US" altLang="ko-KR" dirty="0">
                <a:hlinkClick r:id="rId3"/>
              </a:rPr>
              <a:t>https://www.veeam.com/executive-blog/idc-report-2017-market-share-growth.html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199F72-C5B3-4389-86C3-02829428F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최근 년도 결산 재무제표 요약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7DC80E-BA4C-4EF3-941B-CF9A54A4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0" y="1748159"/>
            <a:ext cx="9049220" cy="3948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103DD-13D3-4919-83D8-3237559A9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0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67F24-0D2A-4231-9AD9-B77604BE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1.3.2 </a:t>
            </a:r>
            <a:r>
              <a:rPr lang="ko-KR" altLang="en-US" dirty="0"/>
              <a:t>인비스텍 </a:t>
            </a:r>
            <a:r>
              <a:rPr lang="en-US" altLang="ko-KR" dirty="0"/>
              <a:t>(</a:t>
            </a:r>
            <a:r>
              <a:rPr lang="ko-KR" altLang="en-US" dirty="0"/>
              <a:t>제안사</a:t>
            </a:r>
            <a:r>
              <a:rPr lang="en-US" altLang="ko-KR" dirty="0"/>
              <a:t>) </a:t>
            </a:r>
            <a:r>
              <a:rPr lang="ko-KR" altLang="en-US" dirty="0"/>
              <a:t>재무제표 요약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DA8E42-C0CC-4F9F-9B97-5F5A4C63C1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㈜ </a:t>
            </a:r>
            <a:r>
              <a:rPr lang="ko-KR" altLang="en-US" dirty="0" err="1">
                <a:latin typeface="+mn-ea"/>
              </a:rPr>
              <a:t>인비스텍은</a:t>
            </a:r>
            <a:r>
              <a:rPr lang="ko-KR" altLang="en-US" dirty="0">
                <a:latin typeface="+mn-ea"/>
              </a:rPr>
              <a:t> 서버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스토리지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 전문업체이며  전문 엔지니어 및 빔 소프트웨어 자격보유업체 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국내 </a:t>
            </a:r>
            <a:r>
              <a:rPr lang="en-US" altLang="ko-KR" dirty="0">
                <a:latin typeface="+mn-ea"/>
              </a:rPr>
              <a:t>30</a:t>
            </a:r>
            <a:r>
              <a:rPr lang="ko-KR" altLang="en-US" dirty="0">
                <a:latin typeface="+mn-ea"/>
              </a:rPr>
              <a:t>개 이상의 고객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공공기관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엔터프라이즈 업체 등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과 비즈니스를 수행하며 매년 약 </a:t>
            </a:r>
            <a:r>
              <a:rPr lang="en-US" altLang="ko-KR" dirty="0">
                <a:latin typeface="+mn-ea"/>
              </a:rPr>
              <a:t>20% </a:t>
            </a:r>
            <a:r>
              <a:rPr lang="ko-KR" altLang="en-US" dirty="0">
                <a:latin typeface="+mn-ea"/>
              </a:rPr>
              <a:t>이상의 매출 성장 달성하고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F2906-DB5F-46FA-9ED4-EF414BB76A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최근 년도 결산 재무제표 요약</a:t>
            </a:r>
          </a:p>
        </p:txBody>
      </p:sp>
      <p:graphicFrame>
        <p:nvGraphicFramePr>
          <p:cNvPr id="8" name="Group 136">
            <a:extLst>
              <a:ext uri="{FF2B5EF4-FFF2-40B4-BE49-F238E27FC236}">
                <a16:creationId xmlns:a16="http://schemas.microsoft.com/office/drawing/2014/main" id="{586FD560-FF41-4950-BB99-F44D1CF78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07038"/>
              </p:ext>
            </p:extLst>
          </p:nvPr>
        </p:nvGraphicFramePr>
        <p:xfrm>
          <a:off x="447333" y="1730201"/>
          <a:ext cx="4035886" cy="254306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80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138">
                  <a:extLst>
                    <a:ext uri="{9D8B030D-6E8A-4147-A177-3AD203B41FA5}">
                      <a16:colId xmlns:a16="http://schemas.microsoft.com/office/drawing/2014/main" val="3333776343"/>
                    </a:ext>
                  </a:extLst>
                </a:gridCol>
                <a:gridCol w="1316424">
                  <a:extLst>
                    <a:ext uri="{9D8B030D-6E8A-4147-A177-3AD203B41FA5}">
                      <a16:colId xmlns:a16="http://schemas.microsoft.com/office/drawing/2014/main" val="3655716451"/>
                    </a:ext>
                  </a:extLst>
                </a:gridCol>
              </a:tblGrid>
              <a:tr h="261258">
                <a:tc gridSpan="4">
                  <a:txBody>
                    <a:bodyPr/>
                    <a:lstStyle/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일반현황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20936"/>
                  </a:ext>
                </a:extLst>
              </a:tr>
              <a:tr h="261258"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제안사명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 인비스텍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6377A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853" marR="49853" marT="33222" marB="33222" anchor="ctr" horzOverflow="overflow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5F8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5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637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084"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사업장 주소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서울시 서초구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양재천로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23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길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15, 2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층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양재동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민우타워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)</a:t>
                      </a: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6377A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853" marR="49853" marT="33222" marB="33222" anchor="ctr" horzOverflow="overflow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5F8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2322"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설립일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 해당분야</a:t>
                      </a:r>
                      <a:endParaRPr kumimoji="1"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사업기간</a:t>
                      </a: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2014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년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4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월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25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일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~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현재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5161" marR="5161" marT="5161" marB="0" anchor="ctr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1258">
                <a:tc rowSpan="2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대표자명</a:t>
                      </a:r>
                      <a:endParaRPr kumimoji="1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0" marR="0" lvl="0" indent="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김한주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전화번호</a:t>
                      </a:r>
                      <a:endParaRPr kumimoji="1" lang="ko-KR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1pPr>
                      <a:lvl2pPr marL="34289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2pPr>
                      <a:lvl3pPr marL="685783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3pPr>
                      <a:lvl4pPr marL="1028675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4pPr>
                      <a:lvl5pPr marL="1371566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5pPr>
                      <a:lvl6pPr marL="1714457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6pPr>
                      <a:lvl7pPr marL="2057348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7pPr>
                      <a:lvl8pPr marL="2400240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8pPr>
                      <a:lvl9pPr marL="2743132" algn="l" defTabSz="685783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  <a:cs typeface="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02-6959-2268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161" marR="5161" marT="5161" marB="0" anchor="ctr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301">
                <a:tc vMerge="1">
                  <a:txBody>
                    <a:bodyPr/>
                    <a:lstStyle/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6377A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853" marR="49853" marT="33222" marB="3322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5F8">
                        <a:alpha val="5000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853" marR="49853" marT="33222" marB="33222" anchor="ctr" horzOverflow="overflow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E-mail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hjkim@invistek.com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161" marR="5161" marT="5161" marB="0" anchor="ctr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232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등록번호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사업자등록번호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264-81-34326</a:t>
                      </a:r>
                    </a:p>
                  </a:txBody>
                  <a:tcPr marL="5161" marR="5161" marT="5161" marB="0" anchor="ctr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12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사업분야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컴퓨터 및 패키지소프트웨어 도매업</a:t>
                      </a:r>
                    </a:p>
                  </a:txBody>
                  <a:tcPr marL="40516" marR="40516" marT="27000" marB="27000" anchor="ctr" horzOverflow="overflow">
                    <a:lnL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228600" marR="0" lvl="0" indent="-228600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rgbClr val="06377A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853" marR="49853" marT="33222" marB="33222" anchor="ctr" horzOverflow="overflow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5F8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4138" marR="0" lvl="0" indent="-84138" algn="ctr" defTabSz="968375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5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350" marR="6350" marT="6350" marB="0" anchor="ctr">
                    <a:lnL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65E2C63-1166-4974-8C93-6AE1F187B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203529"/>
              </p:ext>
            </p:extLst>
          </p:nvPr>
        </p:nvGraphicFramePr>
        <p:xfrm>
          <a:off x="447334" y="4437714"/>
          <a:ext cx="4035882" cy="1863628"/>
        </p:xfrm>
        <a:graphic>
          <a:graphicData uri="http://schemas.openxmlformats.org/drawingml/2006/table">
            <a:tbl>
              <a:tblPr/>
              <a:tblGrid>
                <a:gridCol w="2017941">
                  <a:extLst>
                    <a:ext uri="{9D8B030D-6E8A-4147-A177-3AD203B41FA5}">
                      <a16:colId xmlns:a16="http://schemas.microsoft.com/office/drawing/2014/main" val="1348047234"/>
                    </a:ext>
                  </a:extLst>
                </a:gridCol>
                <a:gridCol w="2017941">
                  <a:extLst>
                    <a:ext uri="{9D8B030D-6E8A-4147-A177-3AD203B41FA5}">
                      <a16:colId xmlns:a16="http://schemas.microsoft.com/office/drawing/2014/main" val="487790886"/>
                    </a:ext>
                  </a:extLst>
                </a:gridCol>
              </a:tblGrid>
              <a:tr h="327162">
                <a:tc gridSpan="2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신용평가등급 및 현금흐름등급</a:t>
                      </a: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8992359"/>
                  </a:ext>
                </a:extLst>
              </a:tr>
              <a:tr h="486307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CLIP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기업신용등급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Arial" charset="0"/>
                        </a:rPr>
                        <a:t>Watch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Arial" charset="0"/>
                        </a:rPr>
                        <a:t>등급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328012"/>
                  </a:ext>
                </a:extLst>
              </a:tr>
              <a:tr h="281926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정상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5205809"/>
                  </a:ext>
                </a:extLst>
              </a:tr>
              <a:tr h="486307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115491"/>
                  </a:ext>
                </a:extLst>
              </a:tr>
              <a:tr h="281926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223332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C8C6F74A-403E-40F5-ABF9-4792EB1BC0ED}"/>
              </a:ext>
            </a:extLst>
          </p:cNvPr>
          <p:cNvSpPr/>
          <p:nvPr/>
        </p:nvSpPr>
        <p:spPr bwMode="auto">
          <a:xfrm>
            <a:off x="895152" y="5260331"/>
            <a:ext cx="1095732" cy="1035338"/>
          </a:xfrm>
          <a:prstGeom prst="ellipse">
            <a:avLst/>
          </a:prstGeom>
          <a:solidFill>
            <a:srgbClr val="FFFFFF">
              <a:alpha val="0"/>
            </a:srgbClr>
          </a:solidFill>
          <a:ln w="34925" cap="flat" cmpd="sng" algn="ctr">
            <a:solidFill>
              <a:srgbClr val="FF0000"/>
            </a:solidFill>
            <a:prstDash val="sysDash"/>
            <a:round/>
            <a:headEnd type="oval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15000"/>
              </a:spcAft>
              <a:buClr>
                <a:srgbClr val="000624"/>
              </a:buClr>
              <a:tabLst>
                <a:tab pos="914400" algn="l"/>
                <a:tab pos="7315200" algn="r"/>
              </a:tabLst>
              <a:defRPr/>
            </a:pPr>
            <a:endParaRPr lang="ko-KR" altLang="en-US" sz="1500" kern="0" dirty="0">
              <a:solidFill>
                <a:srgbClr val="000624"/>
              </a:solidFill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BBB7BECC-1A26-410C-BBA2-61418ECF7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08279"/>
              </p:ext>
            </p:extLst>
          </p:nvPr>
        </p:nvGraphicFramePr>
        <p:xfrm>
          <a:off x="4755194" y="1730200"/>
          <a:ext cx="4703471" cy="4587800"/>
        </p:xfrm>
        <a:graphic>
          <a:graphicData uri="http://schemas.openxmlformats.org/drawingml/2006/table">
            <a:tbl>
              <a:tblPr/>
              <a:tblGrid>
                <a:gridCol w="1964573">
                  <a:extLst>
                    <a:ext uri="{9D8B030D-6E8A-4147-A177-3AD203B41FA5}">
                      <a16:colId xmlns:a16="http://schemas.microsoft.com/office/drawing/2014/main" val="1537979588"/>
                    </a:ext>
                  </a:extLst>
                </a:gridCol>
                <a:gridCol w="912597">
                  <a:extLst>
                    <a:ext uri="{9D8B030D-6E8A-4147-A177-3AD203B41FA5}">
                      <a16:colId xmlns:a16="http://schemas.microsoft.com/office/drawing/2014/main" val="1649791481"/>
                    </a:ext>
                  </a:extLst>
                </a:gridCol>
                <a:gridCol w="912598">
                  <a:extLst>
                    <a:ext uri="{9D8B030D-6E8A-4147-A177-3AD203B41FA5}">
                      <a16:colId xmlns:a16="http://schemas.microsoft.com/office/drawing/2014/main" val="300035958"/>
                    </a:ext>
                  </a:extLst>
                </a:gridCol>
                <a:gridCol w="913703">
                  <a:extLst>
                    <a:ext uri="{9D8B030D-6E8A-4147-A177-3AD203B41FA5}">
                      <a16:colId xmlns:a16="http://schemas.microsoft.com/office/drawing/2014/main" val="483403561"/>
                    </a:ext>
                  </a:extLst>
                </a:gridCol>
              </a:tblGrid>
              <a:tr h="324982">
                <a:tc gridSpan="4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재무현황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981946"/>
                  </a:ext>
                </a:extLst>
              </a:tr>
              <a:tr h="324982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구 분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2015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년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2016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년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2017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년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536286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총자산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966735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자기자본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4219475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3.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차입금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8727398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4.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금융비용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265607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5.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매출액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960782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6.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영업이익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933290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7.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당기순이익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3931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8.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순이익 증가율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7250118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9.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부채비율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2654771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10.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차입금 의존도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7159604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11.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매출액 영업이익율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3823"/>
                  </a:ext>
                </a:extLst>
              </a:tr>
              <a:tr h="328153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57263" rtl="0" eaLnBrk="1" fontAlgn="base" latinLnBrk="0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12. 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charset="0"/>
                        </a:rPr>
                        <a:t>매출액 순이익율</a:t>
                      </a:r>
                    </a:p>
                  </a:txBody>
                  <a:tcPr marL="72000" marR="72000" marT="25200" marB="25200" anchor="ctr" horzOverflow="overflow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tx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9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72000" marR="72000" marT="25200" marB="25200" anchor="ctr" horzOverflow="overflow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94144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4C12CC-6C5C-464A-A265-552265EE4F07}"/>
              </a:ext>
            </a:extLst>
          </p:cNvPr>
          <p:cNvSpPr txBox="1"/>
          <p:nvPr/>
        </p:nvSpPr>
        <p:spPr>
          <a:xfrm>
            <a:off x="8511262" y="6301343"/>
            <a:ext cx="1299883" cy="22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493">
              <a:lnSpc>
                <a:spcPct val="120000"/>
              </a:lnSpc>
            </a:pPr>
            <a:r>
              <a:rPr lang="ko-KR" altLang="en-US" sz="800" dirty="0">
                <a:solidFill>
                  <a:srgbClr val="000624"/>
                </a:solidFill>
                <a:latin typeface="+mn-ea"/>
                <a:cs typeface="Tahoma" charset="0"/>
              </a:rPr>
              <a:t>단위</a:t>
            </a:r>
            <a:r>
              <a:rPr lang="en-US" altLang="ko-KR" sz="800" dirty="0">
                <a:solidFill>
                  <a:srgbClr val="000624"/>
                </a:solidFill>
                <a:latin typeface="+mn-ea"/>
                <a:cs typeface="Tahoma" charset="0"/>
              </a:rPr>
              <a:t>: </a:t>
            </a:r>
            <a:r>
              <a:rPr lang="ko-KR" altLang="en-US" sz="800" dirty="0">
                <a:solidFill>
                  <a:srgbClr val="000624"/>
                </a:solidFill>
                <a:latin typeface="+mn-ea"/>
                <a:cs typeface="Tahoma" charset="0"/>
              </a:rPr>
              <a:t>백만원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BE51DA-093C-4C30-A3AC-C14A33E4EC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2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81A1B-DA23-4EF5-82B0-EBF005A7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1.4.1 </a:t>
            </a:r>
            <a:r>
              <a:rPr lang="ko-KR" altLang="en-US" dirty="0"/>
              <a:t>사업수행 실적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4D95F75-F3CF-44A8-9E39-D75AB4C5AE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775" y="6270741"/>
            <a:ext cx="8534400" cy="38925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고객 정보보호 차원에서 계약금액과 수량은 표기 않은 점 양해 바랍니다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E3C37B-1D35-478B-8541-0072EBF8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1.4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8FE9D5-6767-4564-BA25-B6472CBED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638253"/>
              </p:ext>
            </p:extLst>
          </p:nvPr>
        </p:nvGraphicFramePr>
        <p:xfrm>
          <a:off x="473646" y="1453830"/>
          <a:ext cx="8979540" cy="4729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25">
                  <a:extLst>
                    <a:ext uri="{9D8B030D-6E8A-4147-A177-3AD203B41FA5}">
                      <a16:colId xmlns:a16="http://schemas.microsoft.com/office/drawing/2014/main" val="3567952374"/>
                    </a:ext>
                  </a:extLst>
                </a:gridCol>
                <a:gridCol w="1387947">
                  <a:extLst>
                    <a:ext uri="{9D8B030D-6E8A-4147-A177-3AD203B41FA5}">
                      <a16:colId xmlns:a16="http://schemas.microsoft.com/office/drawing/2014/main" val="1184183416"/>
                    </a:ext>
                  </a:extLst>
                </a:gridCol>
                <a:gridCol w="1262844">
                  <a:extLst>
                    <a:ext uri="{9D8B030D-6E8A-4147-A177-3AD203B41FA5}">
                      <a16:colId xmlns:a16="http://schemas.microsoft.com/office/drawing/2014/main" val="3634181590"/>
                    </a:ext>
                  </a:extLst>
                </a:gridCol>
                <a:gridCol w="1018733">
                  <a:extLst>
                    <a:ext uri="{9D8B030D-6E8A-4147-A177-3AD203B41FA5}">
                      <a16:colId xmlns:a16="http://schemas.microsoft.com/office/drawing/2014/main" val="2527966990"/>
                    </a:ext>
                  </a:extLst>
                </a:gridCol>
                <a:gridCol w="2421691">
                  <a:extLst>
                    <a:ext uri="{9D8B030D-6E8A-4147-A177-3AD203B41FA5}">
                      <a16:colId xmlns:a16="http://schemas.microsoft.com/office/drawing/2014/main" val="2849253011"/>
                    </a:ext>
                  </a:extLst>
                </a:gridCol>
              </a:tblGrid>
              <a:tr h="338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계약명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발주업체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발주일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완료일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품목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18244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60642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63640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785146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363566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214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09273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07988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546190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78823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76146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42866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839963"/>
                  </a:ext>
                </a:extLst>
              </a:tr>
              <a:tr h="384134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4735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F80402-FCF7-496F-B844-7EAA222F82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41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64B18-E2D0-4230-97C5-5CE742F0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1.4.2 </a:t>
            </a:r>
            <a:r>
              <a:rPr lang="ko-KR" altLang="en-US" dirty="0"/>
              <a:t>국내 레퍼런스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D5DD0-6D89-43B6-8239-B5E6BFF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전세계적으로 </a:t>
            </a:r>
            <a:r>
              <a:rPr lang="en-US" altLang="ko-KR" dirty="0">
                <a:latin typeface="+mn-ea"/>
              </a:rPr>
              <a:t>320,000 </a:t>
            </a:r>
            <a:r>
              <a:rPr lang="ko-KR" altLang="en-US" dirty="0">
                <a:latin typeface="+mn-ea"/>
              </a:rPr>
              <a:t>이상의 고객사에서 사용되고 있으며 국내에서도 공공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금융 등 </a:t>
            </a:r>
            <a:r>
              <a:rPr lang="en-US" altLang="ko-KR" dirty="0">
                <a:latin typeface="+mn-ea"/>
              </a:rPr>
              <a:t>150+ </a:t>
            </a:r>
            <a:r>
              <a:rPr lang="ko-KR" altLang="en-US" dirty="0">
                <a:latin typeface="+mn-ea"/>
              </a:rPr>
              <a:t>이상의 다양한 고객사에 납품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검증된 솔루션입니다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7516F7DE-2FEB-442F-9D3D-1AC45A29B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본 사업과 유사한 사업 수행실적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5F7797-C4D5-440B-806A-B3C33540D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20F37C-BD01-4D4A-B898-1BFEFCD8DBB0}"/>
              </a:ext>
            </a:extLst>
          </p:cNvPr>
          <p:cNvGrpSpPr/>
          <p:nvPr/>
        </p:nvGrpSpPr>
        <p:grpSpPr>
          <a:xfrm>
            <a:off x="386319" y="1862980"/>
            <a:ext cx="9014238" cy="4254947"/>
            <a:chOff x="932329" y="2395833"/>
            <a:chExt cx="8041343" cy="34619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7E904A-88E6-453A-85BE-0217ECCA9797}"/>
                </a:ext>
              </a:extLst>
            </p:cNvPr>
            <p:cNvSpPr/>
            <p:nvPr/>
          </p:nvSpPr>
          <p:spPr>
            <a:xfrm>
              <a:off x="932329" y="2692572"/>
              <a:ext cx="1978424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805FDFB-7E7A-4E48-A997-28E38AD45AF2}"/>
                </a:ext>
              </a:extLst>
            </p:cNvPr>
            <p:cNvSpPr/>
            <p:nvPr/>
          </p:nvSpPr>
          <p:spPr>
            <a:xfrm>
              <a:off x="2953303" y="2692572"/>
              <a:ext cx="1978425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E32266-D422-431C-8A2C-8D6C38E48644}"/>
                </a:ext>
              </a:extLst>
            </p:cNvPr>
            <p:cNvSpPr/>
            <p:nvPr/>
          </p:nvSpPr>
          <p:spPr>
            <a:xfrm>
              <a:off x="4974273" y="2692572"/>
              <a:ext cx="1978424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744EDE-8CA5-445C-BCA8-8A9C87B51A6F}"/>
                </a:ext>
              </a:extLst>
            </p:cNvPr>
            <p:cNvSpPr/>
            <p:nvPr/>
          </p:nvSpPr>
          <p:spPr>
            <a:xfrm>
              <a:off x="6995247" y="2692572"/>
              <a:ext cx="1978425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23821D-B754-45B2-9EE1-E8FEA57C719A}"/>
                </a:ext>
              </a:extLst>
            </p:cNvPr>
            <p:cNvSpPr/>
            <p:nvPr/>
          </p:nvSpPr>
          <p:spPr>
            <a:xfrm>
              <a:off x="932329" y="2395833"/>
              <a:ext cx="1978424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금 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0BD0AE-2002-4240-B6A1-DB1217E8E402}"/>
                </a:ext>
              </a:extLst>
            </p:cNvPr>
            <p:cNvSpPr/>
            <p:nvPr/>
          </p:nvSpPr>
          <p:spPr>
            <a:xfrm>
              <a:off x="2953303" y="2395833"/>
              <a:ext cx="1978425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제 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93067B-381D-4726-8363-61E8F2890C3E}"/>
                </a:ext>
              </a:extLst>
            </p:cNvPr>
            <p:cNvSpPr/>
            <p:nvPr/>
          </p:nvSpPr>
          <p:spPr>
            <a:xfrm>
              <a:off x="6995247" y="2395833"/>
              <a:ext cx="1978425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공공 </a:t>
              </a:r>
              <a:r>
                <a:rPr lang="en-US" altLang="ko-KR" sz="1200" b="1" dirty="0">
                  <a:solidFill>
                    <a:srgbClr val="FFFFFF"/>
                  </a:solidFill>
                  <a:latin typeface="+mn-ea"/>
                </a:rPr>
                <a:t>/ </a:t>
              </a: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교육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2399A8-0AD9-4AB6-B675-64D51D48DEE6}"/>
                </a:ext>
              </a:extLst>
            </p:cNvPr>
            <p:cNvSpPr/>
            <p:nvPr/>
          </p:nvSpPr>
          <p:spPr>
            <a:xfrm>
              <a:off x="4974273" y="2395833"/>
              <a:ext cx="1978424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서비스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C887C1-C33B-46FE-BE59-D5718D62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15" y="3347252"/>
              <a:ext cx="892203" cy="16636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932E09-EB1B-4395-90B2-9EF89F8B3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" t="12209" r="10014" b="35414"/>
            <a:stretch/>
          </p:blipFill>
          <p:spPr>
            <a:xfrm>
              <a:off x="7064583" y="3465941"/>
              <a:ext cx="888479" cy="285311"/>
            </a:xfrm>
            <a:prstGeom prst="rect">
              <a:avLst/>
            </a:prstGeom>
          </p:spPr>
        </p:pic>
        <p:pic>
          <p:nvPicPr>
            <p:cNvPr id="16" name="Picture 66">
              <a:extLst>
                <a:ext uri="{FF2B5EF4-FFF2-40B4-BE49-F238E27FC236}">
                  <a16:creationId xmlns:a16="http://schemas.microsoft.com/office/drawing/2014/main" id="{156530E6-8352-49B6-BB09-C70C2A79F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1" t="55270" r="39310" b="15985"/>
            <a:stretch>
              <a:fillRect/>
            </a:stretch>
          </p:blipFill>
          <p:spPr bwMode="auto">
            <a:xfrm>
              <a:off x="4014958" y="4473538"/>
              <a:ext cx="839018" cy="3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96C69-95A0-4018-9782-22FC5ABA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6" t="21456" r="15667" b="24241"/>
            <a:stretch/>
          </p:blipFill>
          <p:spPr>
            <a:xfrm>
              <a:off x="3008740" y="3980146"/>
              <a:ext cx="850653" cy="1800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1E269C-D414-4DCA-927E-D364CA8C3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7" t="25014" r="12867" b="17157"/>
            <a:stretch/>
          </p:blipFill>
          <p:spPr>
            <a:xfrm>
              <a:off x="3076533" y="3756066"/>
              <a:ext cx="836347" cy="1801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BC97F1B-5305-4E92-837E-8524EC51D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61" b="39130"/>
            <a:stretch/>
          </p:blipFill>
          <p:spPr>
            <a:xfrm>
              <a:off x="956564" y="2816848"/>
              <a:ext cx="1168302" cy="2990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E28FB2-FD51-42CB-8A28-E8AC0905A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4" t="29577" r="7292"/>
            <a:stretch/>
          </p:blipFill>
          <p:spPr>
            <a:xfrm>
              <a:off x="2111899" y="2866700"/>
              <a:ext cx="769890" cy="2229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6212C21-B419-4893-BB27-E1CADAC74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6" t="12202"/>
            <a:stretch/>
          </p:blipFill>
          <p:spPr>
            <a:xfrm>
              <a:off x="7233466" y="5289177"/>
              <a:ext cx="734942" cy="3625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BB1DEBD-3E44-4714-BBAF-03F0AAEEE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2" t="21639"/>
            <a:stretch/>
          </p:blipFill>
          <p:spPr>
            <a:xfrm>
              <a:off x="6101835" y="3315365"/>
              <a:ext cx="696007" cy="2759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3DF98C-663E-4133-8BC0-76C90FA14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6" t="50000"/>
            <a:stretch/>
          </p:blipFill>
          <p:spPr>
            <a:xfrm>
              <a:off x="5075668" y="4160803"/>
              <a:ext cx="901944" cy="21220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F7589B-2421-4F3F-8D22-453C4C770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5" t="5811" b="21817"/>
            <a:stretch/>
          </p:blipFill>
          <p:spPr>
            <a:xfrm>
              <a:off x="5999533" y="3851066"/>
              <a:ext cx="905004" cy="5111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E16E4C-112F-40B7-BA03-162C2CD43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3" t="68527" r="2347"/>
            <a:stretch/>
          </p:blipFill>
          <p:spPr>
            <a:xfrm>
              <a:off x="1273703" y="3727647"/>
              <a:ext cx="1093607" cy="24364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D7C7C54-224C-46AF-B07C-A80AEAB11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7039879" y="4779264"/>
              <a:ext cx="626025" cy="50471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FBF891A-61E5-42C1-9A82-DFA9F184B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4" t="55586"/>
            <a:stretch/>
          </p:blipFill>
          <p:spPr>
            <a:xfrm>
              <a:off x="2979106" y="5265750"/>
              <a:ext cx="1104897" cy="27073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0C79F1-C42E-4A23-B6EB-2970CCD6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1" t="38449" r="3870" b="3249"/>
            <a:stretch/>
          </p:blipFill>
          <p:spPr>
            <a:xfrm>
              <a:off x="7645745" y="4863930"/>
              <a:ext cx="692614" cy="46978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66EBC5B-8E5C-442A-98B3-68BA7F3F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7" t="66769"/>
            <a:stretch/>
          </p:blipFill>
          <p:spPr>
            <a:xfrm>
              <a:off x="5831492" y="4412102"/>
              <a:ext cx="1059091" cy="2334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0C6B845-020E-4DF0-81C0-883C836B8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5" t="50063" r="9286" b="14306"/>
            <a:stretch/>
          </p:blipFill>
          <p:spPr>
            <a:xfrm>
              <a:off x="1183421" y="4128798"/>
              <a:ext cx="697546" cy="16110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CEC9C74-C65A-46C0-8D88-5B45E7AB9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0" t="60236" r="5883" b="20274"/>
            <a:stretch/>
          </p:blipFill>
          <p:spPr>
            <a:xfrm>
              <a:off x="1319043" y="5059882"/>
              <a:ext cx="1403788" cy="20039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ECBA31C-2AC1-4194-A064-C1DF0B0CD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9" b="8072"/>
            <a:stretch/>
          </p:blipFill>
          <p:spPr>
            <a:xfrm>
              <a:off x="998142" y="5372557"/>
              <a:ext cx="1897585" cy="28571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3CD7DA3-E28D-48F9-B1C8-7DF7B7E78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2500" b="89706" l="13453" r="96861">
                          <a14:foregroundMark x1="16592" y1="83088" x2="95067" y2="84559"/>
                          <a14:foregroundMark x1="14798" y1="65441" x2="16143" y2="83088"/>
                          <a14:foregroundMark x1="24215" y1="64706" x2="29148" y2="75000"/>
                          <a14:foregroundMark x1="28700" y1="75000" x2="95516" y2="75000"/>
                          <a14:foregroundMark x1="95964" y1="76471" x2="95964" y2="86765"/>
                          <a14:foregroundMark x1="30045" y1="89706" x2="95964" y2="88971"/>
                          <a14:foregroundMark x1="30493" y1="89706" x2="14798" y2="65441"/>
                          <a14:foregroundMark x1="14798" y1="63971" x2="24215" y2="647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8" t="60545" r="3203" b="7938"/>
            <a:stretch/>
          </p:blipFill>
          <p:spPr>
            <a:xfrm>
              <a:off x="3190385" y="4970153"/>
              <a:ext cx="1595914" cy="2831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5659936-2C91-47A3-A6AA-8BD989325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6" t="30900" r="4094" b="3785"/>
            <a:stretch/>
          </p:blipFill>
          <p:spPr>
            <a:xfrm>
              <a:off x="4137498" y="5268328"/>
              <a:ext cx="669642" cy="50675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BFB920F-75E7-4E64-B5D8-215878047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31137" r="2539"/>
            <a:stretch/>
          </p:blipFill>
          <p:spPr>
            <a:xfrm>
              <a:off x="1902889" y="3985542"/>
              <a:ext cx="900617" cy="3325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58A45E3-FCF0-411B-8FDF-D4E94A2DB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65"/>
            <a:stretch/>
          </p:blipFill>
          <p:spPr>
            <a:xfrm>
              <a:off x="6345586" y="5409136"/>
              <a:ext cx="472980" cy="32297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DA3A126-B5E9-470F-AF15-82DF69668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2" r="2554"/>
            <a:stretch/>
          </p:blipFill>
          <p:spPr>
            <a:xfrm>
              <a:off x="5743781" y="5359285"/>
              <a:ext cx="573464" cy="42101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5293051-2C82-4E43-A88E-3CDBF2266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38571" b="96429" l="46823" r="95318">
                          <a14:foregroundMark x1="94314" y1="75000" x2="91639" y2="76429"/>
                          <a14:foregroundMark x1="91639" y1="76429" x2="87960" y2="72857"/>
                          <a14:foregroundMark x1="87960" y1="72857" x2="81271" y2="82143"/>
                          <a14:foregroundMark x1="81271" y1="82143" x2="68896" y2="73571"/>
                          <a14:foregroundMark x1="68896" y1="73571" x2="68562" y2="95714"/>
                          <a14:foregroundMark x1="68562" y1="95000" x2="47826" y2="95000"/>
                          <a14:foregroundMark x1="47492" y1="72857" x2="47492" y2="95000"/>
                          <a14:foregroundMark x1="47492" y1="72143" x2="68227" y2="70000"/>
                          <a14:foregroundMark x1="68227" y1="70000" x2="72241" y2="57857"/>
                          <a14:foregroundMark x1="72241" y1="57857" x2="77592" y2="58571"/>
                          <a14:foregroundMark x1="77258" y1="57857" x2="79264" y2="38571"/>
                          <a14:foregroundMark x1="79264" y1="40000" x2="87625" y2="42857"/>
                          <a14:foregroundMark x1="87291" y1="42857" x2="93645" y2="74286"/>
                          <a14:foregroundMark x1="93980" y1="74286" x2="94983" y2="73571"/>
                          <a14:backgroundMark x1="69565" y1="75000" x2="88629" y2="9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7" t="39356"/>
            <a:stretch/>
          </p:blipFill>
          <p:spPr>
            <a:xfrm>
              <a:off x="5017330" y="5409136"/>
              <a:ext cx="826750" cy="32642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D9FACF4-7C58-44C8-84D8-52F13C1C0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8" t="39349"/>
            <a:stretch/>
          </p:blipFill>
          <p:spPr>
            <a:xfrm>
              <a:off x="8369682" y="4945287"/>
              <a:ext cx="533860" cy="282843"/>
            </a:xfrm>
            <a:prstGeom prst="rect">
              <a:avLst/>
            </a:prstGeom>
          </p:spPr>
        </p:pic>
        <p:pic>
          <p:nvPicPr>
            <p:cNvPr id="40" name="Picture 2" descr="한독 영문 국문 CI">
              <a:extLst>
                <a:ext uri="{FF2B5EF4-FFF2-40B4-BE49-F238E27FC236}">
                  <a16:creationId xmlns:a16="http://schemas.microsoft.com/office/drawing/2014/main" id="{3B8D8F6D-F717-4162-91B7-958A2E9EC5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t="8315" r="43338"/>
            <a:stretch/>
          </p:blipFill>
          <p:spPr bwMode="auto">
            <a:xfrm>
              <a:off x="4067877" y="2911290"/>
              <a:ext cx="748823" cy="3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le:KT Logo.svg">
              <a:extLst>
                <a:ext uri="{FF2B5EF4-FFF2-40B4-BE49-F238E27FC236}">
                  <a16:creationId xmlns:a16="http://schemas.microsoft.com/office/drawing/2014/main" id="{66840846-86C0-481E-B0CA-1BE337F25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309" y="2826260"/>
              <a:ext cx="400323" cy="275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http://www.sci.co.kr/kr/images/main/logo.gif">
              <a:extLst>
                <a:ext uri="{FF2B5EF4-FFF2-40B4-BE49-F238E27FC236}">
                  <a16:creationId xmlns:a16="http://schemas.microsoft.com/office/drawing/2014/main" id="{4D13C664-B43E-41A5-80F6-0145C4CE5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103" y="2877026"/>
              <a:ext cx="1182741" cy="142903"/>
            </a:xfrm>
            <a:prstGeom prst="rect">
              <a:avLst/>
            </a:prstGeom>
            <a:noFill/>
            <a:ln>
              <a:solidFill>
                <a:srgbClr val="00B33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http://www.ingredion.co.kr/cheditor/attach/rFECrlFocVtf9Pa.jpg">
              <a:extLst>
                <a:ext uri="{FF2B5EF4-FFF2-40B4-BE49-F238E27FC236}">
                  <a16:creationId xmlns:a16="http://schemas.microsoft.com/office/drawing/2014/main" id="{C42B4478-B201-4580-8806-F24994B1C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33" y="3711367"/>
              <a:ext cx="699246" cy="36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C6942A5-1716-43BD-A442-3DB6E988F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2" t="57462"/>
            <a:stretch/>
          </p:blipFill>
          <p:spPr>
            <a:xfrm>
              <a:off x="3007083" y="5553798"/>
              <a:ext cx="1000810" cy="226504"/>
            </a:xfrm>
            <a:prstGeom prst="rect">
              <a:avLst/>
            </a:prstGeom>
          </p:spPr>
        </p:pic>
        <p:pic>
          <p:nvPicPr>
            <p:cNvPr id="46" name="Picture 2" descr="한국투자캐피탈">
              <a:extLst>
                <a:ext uri="{FF2B5EF4-FFF2-40B4-BE49-F238E27FC236}">
                  <a16:creationId xmlns:a16="http://schemas.microsoft.com/office/drawing/2014/main" id="{444061F4-BD1B-4344-8553-9365BE222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04" y="3491823"/>
              <a:ext cx="1572497" cy="232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한국재정정보원">
              <a:extLst>
                <a:ext uri="{FF2B5EF4-FFF2-40B4-BE49-F238E27FC236}">
                  <a16:creationId xmlns:a16="http://schemas.microsoft.com/office/drawing/2014/main" id="{C299F06E-117F-417F-A494-4758E12DE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067" y="2849563"/>
              <a:ext cx="1306935" cy="24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SAMSUNG BIOLOGICS">
              <a:extLst>
                <a:ext uri="{FF2B5EF4-FFF2-40B4-BE49-F238E27FC236}">
                  <a16:creationId xmlns:a16="http://schemas.microsoft.com/office/drawing/2014/main" id="{204DB036-68E7-4358-83CC-FD133772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31" y="3426816"/>
              <a:ext cx="680495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D3BE57-6C54-47A8-963B-9E77427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156571" y="3225966"/>
              <a:ext cx="753077" cy="32042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FF5BC7E-CF49-4B27-8E59-BAEBA23A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893617" y="4868277"/>
              <a:ext cx="923082" cy="17883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351F66F-B5B2-43BA-89A6-B74BC620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016713" y="4105164"/>
              <a:ext cx="774351" cy="381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76B4226-72CC-447D-A1CF-C29FBEE4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025048" y="4242002"/>
              <a:ext cx="1058957" cy="2527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40337B3-E588-4C73-BCB0-DE2B7639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402695" y="3561466"/>
              <a:ext cx="1190676" cy="28390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FB677D2-C911-42BF-8AE6-8C87691C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110582" y="3148282"/>
              <a:ext cx="837341" cy="21656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F2FD811-528A-484D-82FC-A9FFDD31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7133400" y="3756064"/>
              <a:ext cx="1592790" cy="2392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89EDAA0-0596-49DA-BDE5-9ACE16B7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044153" y="4022550"/>
              <a:ext cx="1211455" cy="26904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15E42E1-1F06-4401-B1AE-F89FDF0F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046002" y="3887152"/>
              <a:ext cx="846250" cy="26143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C588546-2CE0-4424-B4FA-C8A5D1AC8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919779" y="4731233"/>
              <a:ext cx="949064" cy="29068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C7BCBEC-B2D6-4919-8DF4-4A55975E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5069600" y="4528847"/>
              <a:ext cx="715901" cy="31912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397D5EB-7DEC-4D3E-969E-797BCC22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4985224" y="5004325"/>
              <a:ext cx="889955" cy="29472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68C8243-EE28-4B08-9AF4-51CAE28C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270447" y="4346714"/>
              <a:ext cx="1364333" cy="17252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BF6632-3578-4BF8-897C-EC0BCF56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7078703" y="4368361"/>
              <a:ext cx="1259836" cy="2299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17A1856-A2F2-410E-8845-41D38639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7443531" y="5423104"/>
              <a:ext cx="1252419" cy="32588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B4E3FA9-E4CB-4861-9A86-8750BD8B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053379" y="4594207"/>
              <a:ext cx="754057" cy="384142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805D51D-EDE2-453D-9DEA-C1B4DF64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185165" y="3137244"/>
              <a:ext cx="1583311" cy="32325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AF82A36-DC36-4317-842F-E8F372EF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822575" y="5086710"/>
              <a:ext cx="1130689" cy="28584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A4267A7-A216-4AAA-B4F8-D8248642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5942595" y="3072643"/>
              <a:ext cx="959857" cy="27323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E2916FE9-0B56-4365-99FC-9950CC1E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17142" y="4576049"/>
              <a:ext cx="1470940" cy="36773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C3A6326-8A62-4D1A-B615-D2EF8FE3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764022" y="4619034"/>
              <a:ext cx="1148674" cy="272160"/>
            </a:xfrm>
            <a:prstGeom prst="rect">
              <a:avLst/>
            </a:prstGeom>
          </p:spPr>
        </p:pic>
        <p:pic>
          <p:nvPicPr>
            <p:cNvPr id="1026" name="Picture 2" descr="ì¼ì±ì ìì ëí ì´ë¯¸ì§ ê²ìê²°ê³¼">
              <a:extLst>
                <a:ext uri="{FF2B5EF4-FFF2-40B4-BE49-F238E27FC236}">
                  <a16:creationId xmlns:a16="http://schemas.microsoft.com/office/drawing/2014/main" id="{10963CCB-8CD0-4FBC-A182-090B6B78C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324" y="2861315"/>
              <a:ext cx="951744" cy="34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ì¼ì±ëì¤íë ì´ì ëí ì´ë¯¸ì§ ê²ìê²°ê³¼">
              <a:extLst>
                <a:ext uri="{FF2B5EF4-FFF2-40B4-BE49-F238E27FC236}">
                  <a16:creationId xmlns:a16="http://schemas.microsoft.com/office/drawing/2014/main" id="{0E647EFF-15B0-4B9D-A754-171347A782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2" t="13331" r="8012" b="18066"/>
            <a:stretch/>
          </p:blipFill>
          <p:spPr bwMode="auto">
            <a:xfrm>
              <a:off x="3124922" y="3323046"/>
              <a:ext cx="767538" cy="380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4227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및 장비 제안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0B83B8-91A3-4F95-A8A4-6E48D418DE9D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2422154"/>
            <a:chExt cx="7238263" cy="10233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2207711-9C09-4F62-BB93-1940986FF4C6}"/>
                </a:ext>
              </a:extLst>
            </p:cNvPr>
            <p:cNvGrpSpPr/>
            <p:nvPr/>
          </p:nvGrpSpPr>
          <p:grpSpPr>
            <a:xfrm>
              <a:off x="3255434" y="2437542"/>
              <a:ext cx="4423099" cy="1008000"/>
              <a:chOff x="3255434" y="2490120"/>
              <a:chExt cx="4423099" cy="1008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985B3-BCB2-4C14-9FF4-BF349B085DE8}"/>
                  </a:ext>
                </a:extLst>
              </p:cNvPr>
              <p:cNvSpPr txBox="1"/>
              <p:nvPr/>
            </p:nvSpPr>
            <p:spPr>
              <a:xfrm>
                <a:off x="3445466" y="2490120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2.1 </a:t>
                </a:r>
                <a:r>
                  <a:rPr lang="ko-KR" altLang="en-US" sz="1200" b="1" dirty="0"/>
                  <a:t>장비 소개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2.2 </a:t>
                </a:r>
                <a:r>
                  <a:rPr lang="ko-KR" altLang="en-US" sz="1200" b="1" dirty="0"/>
                  <a:t>장비 기능 및 규격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2.3 </a:t>
                </a:r>
                <a:r>
                  <a:rPr lang="ko-KR" altLang="en-US" sz="1200" b="1" dirty="0"/>
                  <a:t>구축방안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2.4 </a:t>
                </a:r>
                <a:r>
                  <a:rPr lang="ko-KR" altLang="en-US" sz="1200" b="1" dirty="0"/>
                  <a:t>타사 대비 특장점</a:t>
                </a:r>
                <a:endParaRPr lang="en-US" altLang="ko-KR" sz="1200" b="1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58DE932-B463-4933-9E27-8A844E68B64F}"/>
                  </a:ext>
                </a:extLst>
              </p:cNvPr>
              <p:cNvCxnSpPr/>
              <p:nvPr/>
            </p:nvCxnSpPr>
            <p:spPr>
              <a:xfrm>
                <a:off x="3255434" y="2490120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4B7F5F-2536-4B10-81DC-81E9920E33FD}"/>
                </a:ext>
              </a:extLst>
            </p:cNvPr>
            <p:cNvSpPr txBox="1"/>
            <p:nvPr/>
          </p:nvSpPr>
          <p:spPr>
            <a:xfrm>
              <a:off x="440270" y="2422154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2. </a:t>
              </a:r>
              <a:r>
                <a:rPr lang="ko-KR" altLang="en-US" sz="1600" b="1" dirty="0"/>
                <a:t>솔루션 및 장비 제안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96F8CD-B560-489C-9819-223408EAB8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9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빔 소프트웨어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sp>
        <p:nvSpPr>
          <p:cNvPr id="26" name="AutoShape 1590">
            <a:extLst>
              <a:ext uri="{FF2B5EF4-FFF2-40B4-BE49-F238E27FC236}">
                <a16:creationId xmlns:a16="http://schemas.microsoft.com/office/drawing/2014/main" id="{16F26E03-2CDF-49E5-AFE8-89A69B8FF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01" y="1758786"/>
            <a:ext cx="2337733" cy="1500706"/>
          </a:xfrm>
          <a:prstGeom prst="roundRect">
            <a:avLst>
              <a:gd name="adj" fmla="val 1317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1" name="AutoShape 665">
            <a:extLst>
              <a:ext uri="{FF2B5EF4-FFF2-40B4-BE49-F238E27FC236}">
                <a16:creationId xmlns:a16="http://schemas.microsoft.com/office/drawing/2014/main" id="{B7C8BC7F-BAAA-41D7-9AAC-426472F6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1721683"/>
            <a:ext cx="767238" cy="285575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제품명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 Box 82">
            <a:extLst>
              <a:ext uri="{FF2B5EF4-FFF2-40B4-BE49-F238E27FC236}">
                <a16:creationId xmlns:a16="http://schemas.microsoft.com/office/drawing/2014/main" id="{5CB3EDC9-0BC2-4A6B-87A0-7D0C06A7E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2" y="1757790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Veeam Availability Suite</a:t>
            </a:r>
          </a:p>
        </p:txBody>
      </p:sp>
      <p:sp>
        <p:nvSpPr>
          <p:cNvPr id="33" name="AutoShape 665">
            <a:extLst>
              <a:ext uri="{FF2B5EF4-FFF2-40B4-BE49-F238E27FC236}">
                <a16:creationId xmlns:a16="http://schemas.microsoft.com/office/drawing/2014/main" id="{2676B0DA-6B66-4427-AB91-C21FAF78F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2111291"/>
            <a:ext cx="767238" cy="244446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용    도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 Box 82">
            <a:extLst>
              <a:ext uri="{FF2B5EF4-FFF2-40B4-BE49-F238E27FC236}">
                <a16:creationId xmlns:a16="http://schemas.microsoft.com/office/drawing/2014/main" id="{4B6DEFF6-C7A1-45F1-B5A1-3DB3F3CA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2" y="2132198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데이터 가용성 플랫폼</a:t>
            </a:r>
          </a:p>
        </p:txBody>
      </p:sp>
      <p:sp>
        <p:nvSpPr>
          <p:cNvPr id="35" name="AutoShape 665">
            <a:extLst>
              <a:ext uri="{FF2B5EF4-FFF2-40B4-BE49-F238E27FC236}">
                <a16:creationId xmlns:a16="http://schemas.microsoft.com/office/drawing/2014/main" id="{7256DA0F-5F68-4DA8-A48C-0425B519C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2459773"/>
            <a:ext cx="767238" cy="747422"/>
          </a:xfrm>
          <a:prstGeom prst="roundRect">
            <a:avLst>
              <a:gd name="adj" fmla="val 5034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제품개요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 Box 82">
            <a:extLst>
              <a:ext uri="{FF2B5EF4-FFF2-40B4-BE49-F238E27FC236}">
                <a16:creationId xmlns:a16="http://schemas.microsoft.com/office/drawing/2014/main" id="{66023FA7-2EBB-4BEC-B141-BAF3F882B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3" y="2423597"/>
            <a:ext cx="5193651" cy="81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VMware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S/W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부분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위 제품으로서 제품의 우수성과 성능이 검증된 제품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모든 백업 및 복구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복제 작업이 에이전트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구성 없이 진행되는 에이전트리스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방식 제공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복제 이미지를 이용한 즉각적인 복구 기능을 제공합니다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 (RTO, </a:t>
            </a:r>
            <a:r>
              <a:rPr lang="en-US" altLang="ko-KR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RPO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15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분 이내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복제 데이터에 대한 자동화 검증 및 테스트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장애처리 등의 용도로 활용이 가능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5F43205-BB75-4BCA-B4EF-50B45F580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90130"/>
              </p:ext>
            </p:extLst>
          </p:nvPr>
        </p:nvGraphicFramePr>
        <p:xfrm>
          <a:off x="401283" y="3804778"/>
          <a:ext cx="9012432" cy="2465360"/>
        </p:xfrm>
        <a:graphic>
          <a:graphicData uri="http://schemas.openxmlformats.org/drawingml/2006/table">
            <a:tbl>
              <a:tblPr firstRow="1" bandRow="1"/>
              <a:tblGrid>
                <a:gridCol w="146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0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6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일관성 있는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GUI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마법사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하드웨어 구성을 지원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형태의 리포트를 제공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최적 아키텍처로 구성되어 있으며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플랫폼 별 설치 절차 및 업그레이드 절차 관리 콘솔이 동일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5023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백업 및 즉시 복구 기능을 이용한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디스크를 통한 다양한 백업 및 복구 지원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(DISK,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가속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PTL, VTL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5023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솔루션의 역할 수행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백업정보데이터인 카탈로그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SureBackup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SureReplica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기능을 이용한 백업 및 복제 데이터 자동 검증 기능 지원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9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글로벌 시장 점유율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CCB500-DE7C-4C44-A81E-3600C75229AE}"/>
              </a:ext>
            </a:extLst>
          </p:cNvPr>
          <p:cNvSpPr/>
          <p:nvPr/>
        </p:nvSpPr>
        <p:spPr>
          <a:xfrm>
            <a:off x="3793067" y="1210733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개요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7F63B2-9F19-4060-8856-DBC7DB22AB84}"/>
              </a:ext>
            </a:extLst>
          </p:cNvPr>
          <p:cNvSpPr/>
          <p:nvPr/>
        </p:nvSpPr>
        <p:spPr>
          <a:xfrm>
            <a:off x="3789710" y="33818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특장점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50B734-4FE8-45F5-8770-F674AE5A895B}"/>
              </a:ext>
            </a:extLst>
          </p:cNvPr>
          <p:cNvSpPr/>
          <p:nvPr/>
        </p:nvSpPr>
        <p:spPr>
          <a:xfrm>
            <a:off x="961407" y="1757791"/>
            <a:ext cx="1495918" cy="249467"/>
          </a:xfrm>
          <a:prstGeom prst="rect">
            <a:avLst/>
          </a:prstGeom>
          <a:solidFill>
            <a:srgbClr val="00B336"/>
          </a:solidFill>
          <a:ln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제품구성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CE8D6-ECE9-459E-A22E-A9E804834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1" y="2007259"/>
            <a:ext cx="1199936" cy="119993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레노버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SR650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CCB500-DE7C-4C44-A81E-3600C75229AE}"/>
              </a:ext>
            </a:extLst>
          </p:cNvPr>
          <p:cNvSpPr/>
          <p:nvPr/>
        </p:nvSpPr>
        <p:spPr>
          <a:xfrm>
            <a:off x="3793067" y="1210733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개요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8" name="AutoShape 1590">
            <a:extLst>
              <a:ext uri="{FF2B5EF4-FFF2-40B4-BE49-F238E27FC236}">
                <a16:creationId xmlns:a16="http://schemas.microsoft.com/office/drawing/2014/main" id="{BC328409-2559-41EE-BE43-6E50811EA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06" y="1758786"/>
            <a:ext cx="2337733" cy="1500706"/>
          </a:xfrm>
          <a:prstGeom prst="roundRect">
            <a:avLst>
              <a:gd name="adj" fmla="val 1317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6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AutoShape 665">
            <a:extLst>
              <a:ext uri="{FF2B5EF4-FFF2-40B4-BE49-F238E27FC236}">
                <a16:creationId xmlns:a16="http://schemas.microsoft.com/office/drawing/2014/main" id="{02D48D83-E63F-4875-9625-41CE4CE41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1721682"/>
            <a:ext cx="767238" cy="285575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제품명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 Box 82">
            <a:extLst>
              <a:ext uri="{FF2B5EF4-FFF2-40B4-BE49-F238E27FC236}">
                <a16:creationId xmlns:a16="http://schemas.microsoft.com/office/drawing/2014/main" id="{F66263F0-108C-4648-BC79-9C5B8E4D9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1757790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레노버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SR650</a:t>
            </a:r>
          </a:p>
        </p:txBody>
      </p:sp>
      <p:sp>
        <p:nvSpPr>
          <p:cNvPr id="22" name="AutoShape 665">
            <a:extLst>
              <a:ext uri="{FF2B5EF4-FFF2-40B4-BE49-F238E27FC236}">
                <a16:creationId xmlns:a16="http://schemas.microsoft.com/office/drawing/2014/main" id="{2C54701F-95CE-4145-B258-B5929D729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2111291"/>
            <a:ext cx="767238" cy="244446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용    도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 Box 82">
            <a:extLst>
              <a:ext uri="{FF2B5EF4-FFF2-40B4-BE49-F238E27FC236}">
                <a16:creationId xmlns:a16="http://schemas.microsoft.com/office/drawing/2014/main" id="{F9024E67-460F-4A8C-9D4F-75AF7328C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2132198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서버</a:t>
            </a:r>
          </a:p>
        </p:txBody>
      </p:sp>
      <p:sp>
        <p:nvSpPr>
          <p:cNvPr id="24" name="AutoShape 665">
            <a:extLst>
              <a:ext uri="{FF2B5EF4-FFF2-40B4-BE49-F238E27FC236}">
                <a16:creationId xmlns:a16="http://schemas.microsoft.com/office/drawing/2014/main" id="{0ABF07B6-11EA-4377-A405-EE0A7EFB5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2459773"/>
            <a:ext cx="767238" cy="747422"/>
          </a:xfrm>
          <a:prstGeom prst="roundRect">
            <a:avLst>
              <a:gd name="adj" fmla="val 5034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제품개요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 Box 82">
            <a:extLst>
              <a:ext uri="{FF2B5EF4-FFF2-40B4-BE49-F238E27FC236}">
                <a16:creationId xmlns:a16="http://schemas.microsoft.com/office/drawing/2014/main" id="{660D7288-2C5C-483A-B48D-4C741F6B9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2449245"/>
            <a:ext cx="5532306" cy="768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업계를 선도하는 신뢰성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관리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보안 그리고 향후 성장을 위한 유연성 및 최대성능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소규모부터 대규모의 환경에서 이상적인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소켓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2U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시스템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데이터 베이스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서버가상화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클라우드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VDI,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기업용 어플리케이션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협업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/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이메일 그리고 비즈니스 분석 및 빅데이터와 같은 다양한 업무 분야에 활용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08D8FC0-0FDC-471B-AA81-C50B6E2E6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94135"/>
              </p:ext>
            </p:extLst>
          </p:nvPr>
        </p:nvGraphicFramePr>
        <p:xfrm>
          <a:off x="358775" y="3804779"/>
          <a:ext cx="9054940" cy="2576972"/>
        </p:xfrm>
        <a:graphic>
          <a:graphicData uri="http://schemas.openxmlformats.org/drawingml/2006/table">
            <a:tbl>
              <a:tblPr firstRow="1" bandRow="1"/>
              <a:tblGrid>
                <a:gridCol w="147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0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008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5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CPU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Xeon Silver 4114 10C 2.2GHz *2ea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66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Memory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16GB TruDDR4 2666 MHz* 8ea, 128GB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3902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SSD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2.5” 5200 480GB Entry SATA 6Gb Hot Swap SSD * 2ea(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미러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OS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용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3902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HBA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Emulex 16Gb Gen6 FC Dual-port HBA * 2ea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0207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Power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750W(230/115V) Platinum Hot-swap Power Supply * 2ea,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이중화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랙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전원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로컬 전원 지원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703501"/>
                  </a:ext>
                </a:extLst>
              </a:tr>
              <a:tr h="33008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Windows </a:t>
                      </a: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Svr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2016 standard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4A8616-84B9-4E17-8ACF-BBEF17B5A76E}"/>
              </a:ext>
            </a:extLst>
          </p:cNvPr>
          <p:cNvSpPr/>
          <p:nvPr/>
        </p:nvSpPr>
        <p:spPr>
          <a:xfrm>
            <a:off x="3790847" y="3382330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사양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6C52F1-6543-4C4C-8364-62A12138DF07}"/>
              </a:ext>
            </a:extLst>
          </p:cNvPr>
          <p:cNvSpPr/>
          <p:nvPr/>
        </p:nvSpPr>
        <p:spPr>
          <a:xfrm>
            <a:off x="883013" y="1757790"/>
            <a:ext cx="1495918" cy="249467"/>
          </a:xfrm>
          <a:prstGeom prst="rect">
            <a:avLst/>
          </a:prstGeom>
          <a:solidFill>
            <a:srgbClr val="00B336"/>
          </a:solidFill>
          <a:ln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제품구성</a:t>
            </a:r>
          </a:p>
        </p:txBody>
      </p:sp>
      <p:pic>
        <p:nvPicPr>
          <p:cNvPr id="30" name="Picture 4" descr="D:\Lenovo-LK Desktop\Purley Rendering MS\Purley 2U MS.128.tif">
            <a:extLst>
              <a:ext uri="{FF2B5EF4-FFF2-40B4-BE49-F238E27FC236}">
                <a16:creationId xmlns:a16="http://schemas.microsoft.com/office/drawing/2014/main" id="{E9F19F1B-17EC-4835-AF1B-884E69E22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2847" y="2320018"/>
            <a:ext cx="2116728" cy="46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29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EF7403-F2A6-41B1-8E2B-058771E240EB}"/>
              </a:ext>
            </a:extLst>
          </p:cNvPr>
          <p:cNvGrpSpPr/>
          <p:nvPr/>
        </p:nvGrpSpPr>
        <p:grpSpPr>
          <a:xfrm>
            <a:off x="1333870" y="1307415"/>
            <a:ext cx="7238263" cy="5194344"/>
            <a:chOff x="440270" y="1307415"/>
            <a:chExt cx="7238263" cy="51943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542B5F-764D-4165-9B2C-A65BF013764B}"/>
                </a:ext>
              </a:extLst>
            </p:cNvPr>
            <p:cNvGrpSpPr/>
            <p:nvPr/>
          </p:nvGrpSpPr>
          <p:grpSpPr>
            <a:xfrm>
              <a:off x="440270" y="1307415"/>
              <a:ext cx="7238263" cy="1023388"/>
              <a:chOff x="440270" y="1307415"/>
              <a:chExt cx="7238263" cy="102338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55141EA-06D8-49B6-9659-15E0C1A7531D}"/>
                  </a:ext>
                </a:extLst>
              </p:cNvPr>
              <p:cNvGrpSpPr/>
              <p:nvPr/>
            </p:nvGrpSpPr>
            <p:grpSpPr>
              <a:xfrm>
                <a:off x="3255434" y="1322803"/>
                <a:ext cx="4423099" cy="1008000"/>
                <a:chOff x="3255434" y="1322803"/>
                <a:chExt cx="4423099" cy="100800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24F42D-8EA6-484B-8E2E-8D8BFCFEDCB9}"/>
                    </a:ext>
                  </a:extLst>
                </p:cNvPr>
                <p:cNvSpPr txBox="1"/>
                <p:nvPr/>
              </p:nvSpPr>
              <p:spPr>
                <a:xfrm>
                  <a:off x="3445466" y="1322803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1.1 </a:t>
                  </a:r>
                  <a:r>
                    <a:rPr lang="ko-KR" altLang="en-US" sz="1200" b="1" dirty="0"/>
                    <a:t>제안 개요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1.2 </a:t>
                  </a:r>
                  <a:r>
                    <a:rPr lang="ko-KR" altLang="en-US" sz="1200" b="1" dirty="0"/>
                    <a:t>제안사 현황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1.3 </a:t>
                  </a:r>
                  <a:r>
                    <a:rPr lang="ko-KR" altLang="en-US" sz="1200" b="1" dirty="0"/>
                    <a:t>최근 년도 결산 재무제표 요약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1.4 </a:t>
                  </a:r>
                  <a:r>
                    <a:rPr lang="ko-KR" altLang="en-US" sz="1200" b="1" dirty="0"/>
                    <a:t>본 사업과 유사한 사업 수행실적</a:t>
                  </a: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4E899D1A-5049-4345-9243-1B24A4D1D8F9}"/>
                    </a:ext>
                  </a:extLst>
                </p:cNvPr>
                <p:cNvCxnSpPr/>
                <p:nvPr/>
              </p:nvCxnSpPr>
              <p:spPr>
                <a:xfrm>
                  <a:off x="3255434" y="1322803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D52920-F536-4737-BC68-70E0406E8D5E}"/>
                  </a:ext>
                </a:extLst>
              </p:cNvPr>
              <p:cNvSpPr txBox="1"/>
              <p:nvPr/>
            </p:nvSpPr>
            <p:spPr>
              <a:xfrm>
                <a:off x="440270" y="1307415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일반 부문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8C33E4-887B-415C-8963-1174EDD0AD3B}"/>
                </a:ext>
              </a:extLst>
            </p:cNvPr>
            <p:cNvGrpSpPr/>
            <p:nvPr/>
          </p:nvGrpSpPr>
          <p:grpSpPr>
            <a:xfrm>
              <a:off x="440270" y="2422154"/>
              <a:ext cx="7238263" cy="1023388"/>
              <a:chOff x="440270" y="2422154"/>
              <a:chExt cx="7238263" cy="102338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2207711-9C09-4F62-BB93-1940986FF4C6}"/>
                  </a:ext>
                </a:extLst>
              </p:cNvPr>
              <p:cNvGrpSpPr/>
              <p:nvPr/>
            </p:nvGrpSpPr>
            <p:grpSpPr>
              <a:xfrm>
                <a:off x="3255434" y="2437542"/>
                <a:ext cx="4423099" cy="1008000"/>
                <a:chOff x="3255434" y="2490120"/>
                <a:chExt cx="4423099" cy="1008000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F985B3-BCB2-4C14-9FF4-BF349B085DE8}"/>
                    </a:ext>
                  </a:extLst>
                </p:cNvPr>
                <p:cNvSpPr txBox="1"/>
                <p:nvPr/>
              </p:nvSpPr>
              <p:spPr>
                <a:xfrm>
                  <a:off x="3445466" y="2490120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2.1 </a:t>
                  </a:r>
                  <a:r>
                    <a:rPr lang="ko-KR" altLang="en-US" sz="1200" b="1" dirty="0"/>
                    <a:t>장비 소개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2.2 </a:t>
                  </a:r>
                  <a:r>
                    <a:rPr lang="ko-KR" altLang="en-US" sz="1200" b="1" dirty="0"/>
                    <a:t>장비 기능 및 규격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2.3 </a:t>
                  </a:r>
                  <a:r>
                    <a:rPr lang="ko-KR" altLang="en-US" sz="1200" b="1" dirty="0"/>
                    <a:t>구축방안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2.4 </a:t>
                  </a:r>
                  <a:r>
                    <a:rPr lang="ko-KR" altLang="en-US" sz="1200" b="1" dirty="0"/>
                    <a:t>타사 대비 특장점</a:t>
                  </a:r>
                  <a:endParaRPr lang="en-US" altLang="ko-KR" sz="1200" b="1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458DE932-B463-4933-9E27-8A844E68B64F}"/>
                    </a:ext>
                  </a:extLst>
                </p:cNvPr>
                <p:cNvCxnSpPr/>
                <p:nvPr/>
              </p:nvCxnSpPr>
              <p:spPr>
                <a:xfrm>
                  <a:off x="3255434" y="2490120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4B7F5F-2536-4B10-81DC-81E9920E33FD}"/>
                  </a:ext>
                </a:extLst>
              </p:cNvPr>
              <p:cNvSpPr txBox="1"/>
              <p:nvPr/>
            </p:nvSpPr>
            <p:spPr>
              <a:xfrm>
                <a:off x="440270" y="2422154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솔루션 및 장비 제안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C258680-60FE-400A-B038-67E7448BC924}"/>
                </a:ext>
              </a:extLst>
            </p:cNvPr>
            <p:cNvGrpSpPr/>
            <p:nvPr/>
          </p:nvGrpSpPr>
          <p:grpSpPr>
            <a:xfrm>
              <a:off x="440270" y="3536893"/>
              <a:ext cx="7238263" cy="1023388"/>
              <a:chOff x="440270" y="3536893"/>
              <a:chExt cx="7238263" cy="102338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F138D23-BCF0-43F8-9307-84DB55F6B19A}"/>
                  </a:ext>
                </a:extLst>
              </p:cNvPr>
              <p:cNvGrpSpPr/>
              <p:nvPr/>
            </p:nvGrpSpPr>
            <p:grpSpPr>
              <a:xfrm>
                <a:off x="3255434" y="3552281"/>
                <a:ext cx="4423099" cy="1008000"/>
                <a:chOff x="3255434" y="3657437"/>
                <a:chExt cx="4423099" cy="100800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02FAE4-92CC-4702-B365-CA4A46913441}"/>
                    </a:ext>
                  </a:extLst>
                </p:cNvPr>
                <p:cNvSpPr txBox="1"/>
                <p:nvPr/>
              </p:nvSpPr>
              <p:spPr>
                <a:xfrm>
                  <a:off x="3445466" y="3657437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3.1 </a:t>
                  </a:r>
                  <a:r>
                    <a:rPr lang="ko-KR" altLang="en-US" sz="1200" b="1" dirty="0"/>
                    <a:t>사업 수행 추진조직 및 업무분장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3.2 </a:t>
                  </a:r>
                  <a:r>
                    <a:rPr lang="ko-KR" altLang="en-US" sz="1200" b="1" dirty="0"/>
                    <a:t>사업 수행 투입인력 및 이력 사항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3.3 </a:t>
                  </a:r>
                  <a:r>
                    <a:rPr lang="ko-KR" altLang="en-US" sz="1200" b="1" dirty="0"/>
                    <a:t>사업 수행에 따른 위험 요소 및 관리 방안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3.4 </a:t>
                  </a:r>
                  <a:r>
                    <a:rPr lang="ko-KR" altLang="en-US" sz="1200" b="1" dirty="0"/>
                    <a:t>시험 및 품질보증 계획 </a:t>
                  </a:r>
                  <a:endParaRPr lang="en-US" altLang="ko-KR" sz="1200" b="1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0557557-7784-46F0-88B4-8C76A52FE02B}"/>
                    </a:ext>
                  </a:extLst>
                </p:cNvPr>
                <p:cNvCxnSpPr/>
                <p:nvPr/>
              </p:nvCxnSpPr>
              <p:spPr>
                <a:xfrm>
                  <a:off x="3255434" y="3657437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8D3106-8627-4DFF-B351-1AC85A9966EC}"/>
                  </a:ext>
                </a:extLst>
              </p:cNvPr>
              <p:cNvSpPr txBox="1"/>
              <p:nvPr/>
            </p:nvSpPr>
            <p:spPr>
              <a:xfrm>
                <a:off x="440270" y="3536893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사업 관리 및 품질 보증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013D14-EB2A-43F2-824B-BA00E58A0989}"/>
                </a:ext>
              </a:extLst>
            </p:cNvPr>
            <p:cNvGrpSpPr/>
            <p:nvPr/>
          </p:nvGrpSpPr>
          <p:grpSpPr>
            <a:xfrm>
              <a:off x="440270" y="4651632"/>
              <a:ext cx="7238263" cy="1023388"/>
              <a:chOff x="440270" y="4651632"/>
              <a:chExt cx="7238263" cy="102338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5F804FA-F53C-4412-BEF6-36166E6994A5}"/>
                  </a:ext>
                </a:extLst>
              </p:cNvPr>
              <p:cNvGrpSpPr/>
              <p:nvPr/>
            </p:nvGrpSpPr>
            <p:grpSpPr>
              <a:xfrm>
                <a:off x="3255434" y="4667020"/>
                <a:ext cx="4423099" cy="1008000"/>
                <a:chOff x="3255434" y="4824754"/>
                <a:chExt cx="4423099" cy="10080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A084AB-4145-4EFB-9A14-AE5DF1112D4D}"/>
                    </a:ext>
                  </a:extLst>
                </p:cNvPr>
                <p:cNvSpPr txBox="1"/>
                <p:nvPr/>
              </p:nvSpPr>
              <p:spPr>
                <a:xfrm>
                  <a:off x="3445466" y="4824754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4.1 </a:t>
                  </a:r>
                  <a:r>
                    <a:rPr lang="ko-KR" altLang="en-US" sz="1200" b="1" dirty="0"/>
                    <a:t>장애처리 접수에서 완료까지 프로세스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4.2 Warranty </a:t>
                  </a:r>
                  <a:r>
                    <a:rPr lang="ko-KR" altLang="en-US" sz="1200" b="1" dirty="0"/>
                    <a:t>내용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4.3 </a:t>
                  </a:r>
                  <a:r>
                    <a:rPr lang="ko-KR" altLang="en-US" sz="1200" b="1" dirty="0"/>
                    <a:t>교육 및 기술지원 방안</a:t>
                  </a:r>
                  <a:endParaRPr lang="en-US" altLang="ko-KR" sz="1200" b="1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232205F-2659-4ADE-AD1C-C9919876589E}"/>
                    </a:ext>
                  </a:extLst>
                </p:cNvPr>
                <p:cNvCxnSpPr/>
                <p:nvPr/>
              </p:nvCxnSpPr>
              <p:spPr>
                <a:xfrm>
                  <a:off x="3255434" y="4824754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57E70D-E8F2-4AE4-AF89-B34F5D9F916A}"/>
                  </a:ext>
                </a:extLst>
              </p:cNvPr>
              <p:cNvSpPr txBox="1"/>
              <p:nvPr/>
            </p:nvSpPr>
            <p:spPr>
              <a:xfrm>
                <a:off x="440270" y="4651632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유지보수 및 지원 방안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ABE584-07BC-475E-A314-C603B7087C97}"/>
                </a:ext>
              </a:extLst>
            </p:cNvPr>
            <p:cNvGrpSpPr/>
            <p:nvPr/>
          </p:nvGrpSpPr>
          <p:grpSpPr>
            <a:xfrm>
              <a:off x="440270" y="5766371"/>
              <a:ext cx="7238263" cy="735388"/>
              <a:chOff x="440270" y="5766371"/>
              <a:chExt cx="7238263" cy="7353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C83B106-61E7-4FEF-AB33-2A995BFED2E1}"/>
                  </a:ext>
                </a:extLst>
              </p:cNvPr>
              <p:cNvGrpSpPr/>
              <p:nvPr/>
            </p:nvGrpSpPr>
            <p:grpSpPr>
              <a:xfrm>
                <a:off x="3255434" y="5781759"/>
                <a:ext cx="4423099" cy="720000"/>
                <a:chOff x="3255434" y="5781759"/>
                <a:chExt cx="4423099" cy="7200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EB9D27-1DAF-4CC4-9F03-11D41872A408}"/>
                    </a:ext>
                  </a:extLst>
                </p:cNvPr>
                <p:cNvSpPr txBox="1"/>
                <p:nvPr/>
              </p:nvSpPr>
              <p:spPr>
                <a:xfrm>
                  <a:off x="3445466" y="5781759"/>
                  <a:ext cx="4233067" cy="720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5.1 </a:t>
                  </a:r>
                  <a:r>
                    <a:rPr lang="ko-KR" altLang="en-US" sz="1200" b="1" dirty="0"/>
                    <a:t>특별제안 및 기타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5.2 </a:t>
                  </a:r>
                  <a:r>
                    <a:rPr lang="ko-KR" altLang="en-US" sz="1200" b="1" dirty="0"/>
                    <a:t>맺음말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5.3 </a:t>
                  </a:r>
                  <a:r>
                    <a:rPr lang="ko-KR" altLang="en-US" sz="1200" b="1" dirty="0" err="1"/>
                    <a:t>약어집</a:t>
                  </a:r>
                  <a:endParaRPr lang="en-US" altLang="ko-KR" sz="1200" b="1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5B258C6-B83A-4EB9-A03C-69C880FF6E27}"/>
                    </a:ext>
                  </a:extLst>
                </p:cNvPr>
                <p:cNvCxnSpPr/>
                <p:nvPr/>
              </p:nvCxnSpPr>
              <p:spPr>
                <a:xfrm>
                  <a:off x="3255434" y="5781759"/>
                  <a:ext cx="0" cy="720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E1C46A-60AB-4121-AEE3-916BB74A5A27}"/>
                  </a:ext>
                </a:extLst>
              </p:cNvPr>
              <p:cNvSpPr txBox="1"/>
              <p:nvPr/>
            </p:nvSpPr>
            <p:spPr>
              <a:xfrm>
                <a:off x="440270" y="5766371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5. </a:t>
                </a:r>
                <a:r>
                  <a:rPr lang="ko-KR" altLang="en-US" sz="1600" b="1" dirty="0"/>
                  <a:t>특별제안 및 기타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7E541-E1F4-49FF-8848-295383965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</p:spPr>
        <p:txBody>
          <a:bodyPr/>
          <a:lstStyle/>
          <a:p>
            <a:fld id="{35E10A36-61A7-43CA-9030-8C625AA7898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82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레노버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SR650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5F43205-BB75-4BCA-B4EF-50B45F580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381053"/>
              </p:ext>
            </p:extLst>
          </p:nvPr>
        </p:nvGraphicFramePr>
        <p:xfrm>
          <a:off x="407861" y="1569578"/>
          <a:ext cx="9091373" cy="4797600"/>
        </p:xfrm>
        <a:graphic>
          <a:graphicData uri="http://schemas.openxmlformats.org/drawingml/2006/table">
            <a:tbl>
              <a:tblPr firstRow="1" bandRow="1"/>
              <a:tblGrid>
                <a:gridCol w="1232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8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99556">
                  <a:extLst>
                    <a:ext uri="{9D8B030D-6E8A-4147-A177-3AD203B41FA5}">
                      <a16:colId xmlns:a16="http://schemas.microsoft.com/office/drawing/2014/main" val="1280619468"/>
                    </a:ext>
                  </a:extLst>
                </a:gridCol>
              </a:tblGrid>
              <a:tr h="176585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기능설명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장점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4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XClarity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단일 포트폴리오를 통한 단일 관리 인터페이스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관리를 위한 일관성 있는 사용하기 쉬운 인터페이스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공통 빌딩 블록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공유 구성 요소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옵션 키트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PSU,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포트폴리오용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핫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스왑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트레이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비즈니스 파트너가 관리 할 부품이 적어짐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서비스 가용성 향상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77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M.2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M.2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옵션은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RAID1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을 지원</a:t>
                      </a:r>
                      <a:endParaRPr lang="en-US" altLang="ko-KR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통합 부트 미디어를 지원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M.2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드라이브는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USB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키 또는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SD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카드에 비해 성능과 신뢰성이 우수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자체 부팅 컴퓨팅 전용 서버를 위한 비용 효율적인 솔루션임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7775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NIC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옵션</a:t>
                      </a:r>
                      <a:endParaRPr lang="en-US" altLang="ko-KR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(LOM, ML2)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</a:t>
                      </a: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선택식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모듈러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LOM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</a:t>
                      </a: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ML2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고객은 원하는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LAN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속도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유형 및 포트 수만 구매하면 됨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ML2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어댑터는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</a:t>
                      </a:r>
                      <a:r>
                        <a:rPr lang="en-US" altLang="ko-KR" sz="1000" kern="120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hared management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production LAN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트래픽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기능을 제공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Direct NVMe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마더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보드의 </a:t>
                      </a:r>
                      <a:r>
                        <a:rPr lang="en-US" altLang="ko-KR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NVMe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커넥터는 서버 전면의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U.2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드라이브와 직접 연결을 지원</a:t>
                      </a:r>
                      <a:endParaRPr lang="en-US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PCIe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스위치 카드가 필요하지 않으므로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마더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보드의 </a:t>
                      </a:r>
                      <a:r>
                        <a:rPr lang="en-US" altLang="ko-KR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NVMe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커넥터는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PCIe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슬롯과 비용을 절약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316822"/>
                  </a:ext>
                </a:extLst>
              </a:tr>
              <a:tr h="3719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TW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AnyBay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레노버 등록 상표로써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사용자가 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U.2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드라이브 또는 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SAS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드라이브 또는 </a:t>
                      </a:r>
                      <a:r>
                        <a:rPr lang="en-US" altLang="ko-KR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SATA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드라이브를 설치 가능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경쟁사</a:t>
                      </a:r>
                      <a:r>
                        <a:rPr lang="ko-KR" altLang="en-US" sz="1000" baseline="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제품에서는 </a:t>
                      </a:r>
                      <a:r>
                        <a:rPr lang="ko-KR" altLang="en-US" sz="10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지원되지 않는 레노버 서버만의 차별화된 기능</a:t>
                      </a:r>
                      <a:endParaRPr lang="en-US" alt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334955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다중 </a:t>
                      </a: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RAID Card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레노버는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RAID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카드를 선택할 수 있으며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여러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RAID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카드를 사용하는 구성을 지원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소프트웨어 정의 스토리지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(SDS)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및 기타 풍부한 스토리지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워크 로드에 대한 시스템 구성을 최적화</a:t>
                      </a:r>
                      <a:endParaRPr lang="en-US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USB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연결 </a:t>
                      </a:r>
                      <a:endParaRPr lang="en-US" altLang="ko-KR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진단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전면 장착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USB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포트를 통해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모바일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장치에서 진단 접속이 가능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더 짧은 다운 타임을 허용하도록 서버를 서비스하거나 구성할 때 향상된 사용자 환경을 지원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20835"/>
                  </a:ext>
                </a:extLst>
              </a:tr>
              <a:tr h="2025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205W CPU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지원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시스템은 전체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CPU SKU </a:t>
                      </a:r>
                      <a:r>
                        <a:rPr lang="ko-KR" altLang="en-US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스택을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지원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고객이 필요한 정확한 컴퓨팅 성능을 위해 서버를 구성할 수 있음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8285838"/>
                  </a:ext>
                </a:extLst>
              </a:tr>
              <a:tr h="3401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ASHRAE A4</a:t>
                      </a:r>
                      <a:endParaRPr lang="zh-TW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시스템은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45°C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 인입 온도를 지원</a:t>
                      </a:r>
                      <a:endParaRPr lang="en-US" altLang="ko-KR" sz="1000" kern="12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일부 제한 사항 포함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).</a:t>
                      </a:r>
                      <a:endParaRPr lang="zh-TW" altLang="en-US" sz="1000" dirty="0">
                        <a:effectLst/>
                        <a:latin typeface="맑은 고딕" pitchFamily="50" charset="-127"/>
                        <a:ea typeface="맑은 고딕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고객이 보다 많은 에너지 효율적인 데이터 센터를 실행할 수 있도록 허용</a:t>
                      </a:r>
                      <a:endParaRPr lang="en-US" sz="1000" kern="1200" baseline="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837554"/>
                  </a:ext>
                </a:extLst>
              </a:tr>
              <a:tr h="752923">
                <a:tc>
                  <a:txBody>
                    <a:bodyPr/>
                    <a:lstStyle/>
                    <a:p>
                      <a:pPr marL="0" marR="0" algn="ctr" defTabSz="121898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PFA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PFA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및 스마트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알림을 포함하는 사전 예방적 플랫폼 알림 제공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121898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프로세서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전압 조절장치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메모리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내장 스토리지 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(SAS/SATA HDD, SSD, </a:t>
                      </a:r>
                      <a:r>
                        <a:rPr lang="en-US" altLang="ko-KR" sz="1000" kern="12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NVMeSSD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M.2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스토리지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플래시 스토리지 어댑터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팬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전원 공급 장치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서버 주변 및 서브 컴포넌트의 온도</a:t>
                      </a:r>
                      <a:r>
                        <a:rPr lang="en-US" altLang="ko-KR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 </a:t>
                      </a:r>
                    </a:p>
                    <a:p>
                      <a:pPr marL="0" marR="0" algn="l" defTabSz="1218987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12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이러한 사전 예방적 알림을 통해 가능한 실패를 미리 예방할 수 있으므로 서버 가동 시간과 애플리케이션 가용성을 높일 수 있음</a:t>
                      </a:r>
                      <a:endParaRPr lang="en-US" sz="1000" kern="1200" dirty="0">
                        <a:solidFill>
                          <a:schemeClr val="dk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09045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7F63B2-9F19-4060-8856-DBC7DB22AB84}"/>
              </a:ext>
            </a:extLst>
          </p:cNvPr>
          <p:cNvSpPr/>
          <p:nvPr/>
        </p:nvSpPr>
        <p:spPr>
          <a:xfrm>
            <a:off x="3793067" y="11466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 제품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6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2.1.3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레노버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DS4200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6CCB500-DE7C-4C44-A81E-3600C75229AE}"/>
              </a:ext>
            </a:extLst>
          </p:cNvPr>
          <p:cNvSpPr/>
          <p:nvPr/>
        </p:nvSpPr>
        <p:spPr>
          <a:xfrm>
            <a:off x="3793067" y="1210733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 제품 개요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8" name="AutoShape 1590">
            <a:extLst>
              <a:ext uri="{FF2B5EF4-FFF2-40B4-BE49-F238E27FC236}">
                <a16:creationId xmlns:a16="http://schemas.microsoft.com/office/drawing/2014/main" id="{5CA4DB92-38A4-4A05-A737-C07A66EF3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106" y="1758786"/>
            <a:ext cx="2337733" cy="1500706"/>
          </a:xfrm>
          <a:prstGeom prst="roundRect">
            <a:avLst>
              <a:gd name="adj" fmla="val 1317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69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19" name="AutoShape 665">
            <a:extLst>
              <a:ext uri="{FF2B5EF4-FFF2-40B4-BE49-F238E27FC236}">
                <a16:creationId xmlns:a16="http://schemas.microsoft.com/office/drawing/2014/main" id="{046F052F-CED5-4AE7-AF9F-9F014EAD9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1721682"/>
            <a:ext cx="767238" cy="285575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제품명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 Box 82">
            <a:extLst>
              <a:ext uri="{FF2B5EF4-FFF2-40B4-BE49-F238E27FC236}">
                <a16:creationId xmlns:a16="http://schemas.microsoft.com/office/drawing/2014/main" id="{BC25B27D-5CD4-42AF-8584-003303189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1757790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레노버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DS4200</a:t>
            </a:r>
          </a:p>
        </p:txBody>
      </p:sp>
      <p:sp>
        <p:nvSpPr>
          <p:cNvPr id="21" name="AutoShape 665">
            <a:extLst>
              <a:ext uri="{FF2B5EF4-FFF2-40B4-BE49-F238E27FC236}">
                <a16:creationId xmlns:a16="http://schemas.microsoft.com/office/drawing/2014/main" id="{0C5069FA-8654-4CCB-B658-E17AF74DCD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2111291"/>
            <a:ext cx="767238" cy="244446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용    도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 Box 82">
            <a:extLst>
              <a:ext uri="{FF2B5EF4-FFF2-40B4-BE49-F238E27FC236}">
                <a16:creationId xmlns:a16="http://schemas.microsoft.com/office/drawing/2014/main" id="{8FF91515-2983-49BB-A734-1C3F08EC6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2132198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데이터 백업 스토리지</a:t>
            </a:r>
          </a:p>
        </p:txBody>
      </p:sp>
      <p:sp>
        <p:nvSpPr>
          <p:cNvPr id="23" name="AutoShape 665">
            <a:extLst>
              <a:ext uri="{FF2B5EF4-FFF2-40B4-BE49-F238E27FC236}">
                <a16:creationId xmlns:a16="http://schemas.microsoft.com/office/drawing/2014/main" id="{141CD781-136E-4A5B-A6F1-0A859A1A6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7793" y="2459773"/>
            <a:ext cx="767238" cy="747422"/>
          </a:xfrm>
          <a:prstGeom prst="roundRect">
            <a:avLst>
              <a:gd name="adj" fmla="val 5034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제품개요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 Box 82">
            <a:extLst>
              <a:ext uri="{FF2B5EF4-FFF2-40B4-BE49-F238E27FC236}">
                <a16:creationId xmlns:a16="http://schemas.microsoft.com/office/drawing/2014/main" id="{74BA0247-BDD8-46F6-8F2E-38FB92C52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847" y="2423597"/>
            <a:ext cx="4641353" cy="81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유연한 확장성을 가진 컨트롤러당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4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 포트 지원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간편한 컨트롤러 업그레이드</a:t>
            </a: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고성능 아키텍처</a:t>
            </a: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Hybrid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구성 가능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(SSD+SAS+NL-SAS)</a:t>
            </a:r>
            <a:endParaRPr lang="ko-KR" altLang="en-US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5C89FB03-DE63-434E-9640-1D7765212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808856"/>
              </p:ext>
            </p:extLst>
          </p:nvPr>
        </p:nvGraphicFramePr>
        <p:xfrm>
          <a:off x="358774" y="3804778"/>
          <a:ext cx="9094411" cy="2574950"/>
        </p:xfrm>
        <a:graphic>
          <a:graphicData uri="http://schemas.openxmlformats.org/drawingml/2006/table">
            <a:tbl>
              <a:tblPr firstRow="1" bandRow="1"/>
              <a:tblGrid>
                <a:gridCol w="2149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44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Controllers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Dual Controller(16G Cache)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Enclosure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 Controller enclosure, 4 Expansion enclosure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50931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DISK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Lenovo Storage 10TB 7.2K 3.5” NL-SAS HDD * 52ea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RAID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RAID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ARRAY 6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(8+P: 1, 7+P: 5)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Hot-Spare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27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Electrical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 to 240(nominal)V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AC;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50Hz or 60Hz; 3.05A;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이중화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전원타입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랙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타입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지역 타입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352705"/>
                  </a:ext>
                </a:extLst>
              </a:tr>
              <a:tr h="28627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BTU output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1979 BTU/</a:t>
                      </a: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hr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(580W)</a:t>
                      </a:r>
                      <a:endParaRPr lang="ko-KR" altLang="en-US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72705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729033-A68E-433F-AFED-035693C98444}"/>
              </a:ext>
            </a:extLst>
          </p:cNvPr>
          <p:cNvSpPr/>
          <p:nvPr/>
        </p:nvSpPr>
        <p:spPr>
          <a:xfrm>
            <a:off x="3790847" y="3383526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사양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1E139A3-7705-49C9-A0AA-AC8B32C758AB}"/>
              </a:ext>
            </a:extLst>
          </p:cNvPr>
          <p:cNvSpPr/>
          <p:nvPr/>
        </p:nvSpPr>
        <p:spPr>
          <a:xfrm>
            <a:off x="883013" y="1757790"/>
            <a:ext cx="1495918" cy="249467"/>
          </a:xfrm>
          <a:prstGeom prst="rect">
            <a:avLst/>
          </a:prstGeom>
          <a:solidFill>
            <a:srgbClr val="00B336"/>
          </a:solidFill>
          <a:ln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제품구성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8BD0DE5-CEE4-4B4E-A4E9-C20D4D821A75}"/>
              </a:ext>
            </a:extLst>
          </p:cNvPr>
          <p:cNvGrpSpPr/>
          <p:nvPr/>
        </p:nvGrpSpPr>
        <p:grpSpPr>
          <a:xfrm>
            <a:off x="785946" y="2033580"/>
            <a:ext cx="1667130" cy="1199588"/>
            <a:chOff x="734250" y="2085082"/>
            <a:chExt cx="1793444" cy="168096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FE30410-F907-4B63-93C0-0E2D5797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250" y="2085082"/>
              <a:ext cx="1793444" cy="34471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4CE548E-9532-4FE8-B731-F706058A1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250" y="2411378"/>
              <a:ext cx="1793444" cy="34471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F38776A-FCA0-4B9F-A3D6-418A8BCCF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250" y="2744753"/>
              <a:ext cx="1793444" cy="34471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20C03D5-DF7B-44C6-A1EE-B28197F5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250" y="3071049"/>
              <a:ext cx="1793444" cy="34471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BFDE89F1-9E15-4873-BC03-C00E9351A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250" y="3421332"/>
              <a:ext cx="1793444" cy="344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318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2.1.3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레노버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DS4200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5F43205-BB75-4BCA-B4EF-50B45F580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401782"/>
              </p:ext>
            </p:extLst>
          </p:nvPr>
        </p:nvGraphicFramePr>
        <p:xfrm>
          <a:off x="414440" y="1569577"/>
          <a:ext cx="8966383" cy="4812173"/>
        </p:xfrm>
        <a:graphic>
          <a:graphicData uri="http://schemas.openxmlformats.org/drawingml/2006/table">
            <a:tbl>
              <a:tblPr firstRow="1" bandRow="1"/>
              <a:tblGrid>
                <a:gridCol w="14599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064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27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9686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미드레인지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스토리지 </a:t>
                      </a:r>
                      <a:r>
                        <a:rPr kumimoji="1" lang="ko-KR" altLang="en-US" sz="1000" b="0" dirty="0">
                          <a:latin typeface="맑은 고딕" pitchFamily="50" charset="-127"/>
                          <a:ea typeface="맑은 고딕" pitchFamily="50" charset="-127"/>
                        </a:rPr>
                        <a:t>내부 가상화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, 씬 </a:t>
                      </a:r>
                      <a:r>
                        <a:rPr kumimoji="1" lang="ko-KR" altLang="ko-KR" sz="1000" b="0" dirty="0" err="1">
                          <a:latin typeface="맑은 고딕" pitchFamily="50" charset="-127"/>
                          <a:ea typeface="맑은 고딕" pitchFamily="50" charset="-127"/>
                        </a:rPr>
                        <a:t>프로비져닝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, SSD 지원</a:t>
                      </a:r>
                      <a:endParaRPr kumimoji="1" lang="en-US" altLang="ko-KR" sz="10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92075" indent="-92075" algn="l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dirty="0" err="1">
                          <a:latin typeface="맑은 고딕" pitchFamily="50" charset="-127"/>
                          <a:ea typeface="맑은 고딕" pitchFamily="50" charset="-127"/>
                        </a:rPr>
                        <a:t>모듈러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 방식의 </a:t>
                      </a:r>
                      <a:r>
                        <a:rPr kumimoji="1" lang="ko-KR" altLang="en-US" sz="1000" b="0" dirty="0">
                          <a:latin typeface="맑은 고딕" pitchFamily="50" charset="-127"/>
                          <a:ea typeface="맑은 고딕" pitchFamily="50" charset="-127"/>
                        </a:rPr>
                        <a:t>효율적인 초기 구축 비용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과 </a:t>
                      </a:r>
                      <a:r>
                        <a:rPr kumimoji="1" lang="ko-KR" altLang="en-US" sz="1000" b="0" dirty="0">
                          <a:latin typeface="맑은 고딕" pitchFamily="50" charset="-127"/>
                          <a:ea typeface="맑은 고딕" pitchFamily="50" charset="-127"/>
                        </a:rPr>
                        <a:t>필요한</a:t>
                      </a:r>
                      <a:r>
                        <a:rPr kumimoji="1" lang="ko-KR" altLang="en-US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시점에 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용량과 기능 추가 가능</a:t>
                      </a:r>
                    </a:p>
                    <a:p>
                      <a:pPr marL="92075" indent="-92075" algn="l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kumimoji="1" lang="en-US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1.1PB</a:t>
                      </a:r>
                      <a:r>
                        <a:rPr kumimoji="1" lang="ko-KR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까지 확장 가능</a:t>
                      </a:r>
                      <a:endParaRPr kumimoji="1" lang="en-US" altLang="ko-KR" sz="10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92075" indent="-92075" algn="l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dirty="0">
                          <a:latin typeface="맑은 고딕" pitchFamily="50" charset="-127"/>
                          <a:ea typeface="맑은 고딕" pitchFamily="50" charset="-127"/>
                        </a:rPr>
                        <a:t>향상된 </a:t>
                      </a:r>
                      <a:r>
                        <a:rPr kumimoji="1" lang="en-US" altLang="ko-KR" sz="1000" b="0" dirty="0" err="1">
                          <a:latin typeface="맑은 고딕" pitchFamily="50" charset="-127"/>
                          <a:ea typeface="맑은 고딕" pitchFamily="50" charset="-127"/>
                        </a:rPr>
                        <a:t>RoW</a:t>
                      </a:r>
                      <a:r>
                        <a:rPr kumimoji="1" lang="ko-KR" altLang="en-US" sz="1000" b="0" dirty="0">
                          <a:latin typeface="맑은 고딕" pitchFamily="50" charset="-127"/>
                          <a:ea typeface="맑은 고딕" pitchFamily="50" charset="-127"/>
                        </a:rPr>
                        <a:t>방식의 </a:t>
                      </a:r>
                      <a:r>
                        <a:rPr kumimoji="1" lang="en-US" altLang="ko-KR" sz="1000" b="0" dirty="0">
                          <a:latin typeface="맑은 고딕" pitchFamily="50" charset="-127"/>
                          <a:ea typeface="맑은 고딕" pitchFamily="50" charset="-127"/>
                        </a:rPr>
                        <a:t>Snapshot</a:t>
                      </a:r>
                      <a:r>
                        <a:rPr kumimoji="1" lang="en-US" altLang="ko-KR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기능 제공</a:t>
                      </a:r>
                      <a:endParaRPr kumimoji="1" lang="en-US" altLang="ko-KR" sz="1000" b="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92075" indent="-92075" algn="l" ea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비동기식</a:t>
                      </a:r>
                      <a:r>
                        <a:rPr kumimoji="1" lang="ko-KR" altLang="en-US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복제 기능 지원</a:t>
                      </a:r>
                      <a:r>
                        <a:rPr kumimoji="1" lang="en-US" altLang="ko-KR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en-US" altLang="ko-KR" sz="1000" b="0" baseline="0" dirty="0" err="1">
                          <a:latin typeface="맑은 고딕" pitchFamily="50" charset="-127"/>
                          <a:ea typeface="맑은 고딕" pitchFamily="50" charset="-127"/>
                        </a:rPr>
                        <a:t>Async</a:t>
                      </a:r>
                      <a:r>
                        <a:rPr kumimoji="1" lang="en-US" altLang="ko-KR" sz="1000" b="0" baseline="0" dirty="0">
                          <a:latin typeface="맑은 고딕" pitchFamily="50" charset="-127"/>
                          <a:ea typeface="맑은 고딕" pitchFamily="50" charset="-127"/>
                        </a:rPr>
                        <a:t> Replication)</a:t>
                      </a:r>
                      <a:endParaRPr kumimoji="1" lang="ko-KR" altLang="ko-KR" sz="1000" b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1620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우수한 성능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Tx/>
                        <a:buFont typeface="Wingdings" panose="05000000000000000000" pitchFamily="2" charset="2"/>
                        <a:buChar char=""/>
                        <a:tabLst/>
                        <a:defRPr/>
                      </a:pP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Low latency Cache mirroring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으로 동급 최고 성능 제공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최상의 성능 제공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최대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16~32GB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캐시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)</a:t>
                      </a: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SSD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읽기 </a:t>
                      </a:r>
                      <a:r>
                        <a:rPr kumimoji="1" lang="ko-KR" altLang="en-US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캐쉬로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사용 가능한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SSD </a:t>
                      </a:r>
                      <a:r>
                        <a:rPr kumimoji="1" lang="ko-KR" altLang="en-US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캐쉬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기본 제공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최대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4TB)</a:t>
                      </a: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SSD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와 성능 최적화 솔루션인 지능형 실시간 데이터 </a:t>
                      </a:r>
                      <a:r>
                        <a:rPr kumimoji="1" lang="ko-KR" altLang="en-US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티어링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기능으로 최소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 성능 향상 가능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79355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크게 향상된 스토리지 효율성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가상화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된 스토리지 </a:t>
                      </a:r>
                      <a:r>
                        <a:rPr kumimoji="1" lang="ko-KR" altLang="en-US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풀링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기능으로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디스크 사용률을 30%까지 증가</a:t>
                      </a: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기본 제공 되는 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씬 </a:t>
                      </a:r>
                      <a:r>
                        <a:rPr kumimoji="1" lang="ko-KR" altLang="ko-KR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프로비져닝은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디스크 스토리지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초기 요구량을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줄여줌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디스크 재구성 시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사용되었던 부분만 복구함으로 최대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5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 복구 시간 감소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(Rapid Rebuild)</a:t>
                      </a:r>
                      <a:endParaRPr kumimoji="1" lang="ko-KR" altLang="en-US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793554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관리의 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편이성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별도의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Plug-in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설치 없이 쉽게 사용 가능한 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GUI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환경 제공</a:t>
                      </a:r>
                      <a:endParaRPr kumimoji="1" lang="ko-KR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주요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기능 동작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간소화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,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자동화 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(스토리지 구성, </a:t>
                      </a:r>
                      <a:r>
                        <a:rPr kumimoji="1" lang="ko-KR" altLang="ko-KR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프로비져닝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등)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레노버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통합 하드웨어 모니터링 툴 </a:t>
                      </a:r>
                      <a:r>
                        <a:rPr kumimoji="1" lang="en-US" altLang="ko-KR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xClarit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연동</a:t>
                      </a:r>
                      <a:endParaRPr kumimoji="1" lang="ko-KR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488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확장성</a:t>
                      </a:r>
                      <a:r>
                        <a:rPr lang="ko-KR" altLang="en-US" sz="1000" baseline="0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보장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ko-KR" altLang="en-US" sz="1000" b="0" kern="12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컨버지드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네트워크 컨트롤러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(CNC)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는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SFP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를 통해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8Gb/16Gb FC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및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1Gb/10Gb iSCSI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로 확장 가능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Wingdings" panose="05000000000000000000" pitchFamily="2" charset="2"/>
                        <a:buChar char=""/>
                      </a:pP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6Gb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및 </a:t>
                      </a:r>
                      <a:r>
                        <a:rPr kumimoji="1" lang="en-US" altLang="ko-KR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12Gb SAS </a:t>
                      </a:r>
                      <a:r>
                        <a:rPr kumimoji="1" lang="ko-KR" altLang="en-US" sz="1000" b="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인터페이스 지원</a:t>
                      </a:r>
                      <a:endParaRPr kumimoji="1" lang="en-US" altLang="ko-KR" sz="1000" b="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7F63B2-9F19-4060-8856-DBC7DB22AB84}"/>
              </a:ext>
            </a:extLst>
          </p:cNvPr>
          <p:cNvSpPr/>
          <p:nvPr/>
        </p:nvSpPr>
        <p:spPr>
          <a:xfrm>
            <a:off x="3793067" y="11466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 제품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90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제안 장비 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2819A-D559-408D-985E-4EA048F81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23</a:t>
            </a:fld>
            <a:endParaRPr lang="ko-KR" altLang="en-US"/>
          </a:p>
        </p:txBody>
      </p:sp>
      <p:graphicFrame>
        <p:nvGraphicFramePr>
          <p:cNvPr id="9" name="표 1">
            <a:extLst>
              <a:ext uri="{FF2B5EF4-FFF2-40B4-BE49-F238E27FC236}">
                <a16:creationId xmlns:a16="http://schemas.microsoft.com/office/drawing/2014/main" id="{BB551194-BBE9-4E54-B2B1-93F6D9EED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454559"/>
              </p:ext>
            </p:extLst>
          </p:nvPr>
        </p:nvGraphicFramePr>
        <p:xfrm>
          <a:off x="421019" y="1782438"/>
          <a:ext cx="9065059" cy="438270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026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수량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412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Availability Suite Enterprise Plus 9.x (VMware Socket) 32ea</a:t>
                      </a:r>
                    </a:p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Availability for Nutanix AHV (Socket) 8ea</a:t>
                      </a:r>
                    </a:p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Agent for Server   370ea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식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019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서버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레노버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SR650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CPU : SR650, Xeon Silver 4114 10C 2.2GHz*2ea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Memory : 128GB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SSD :  480GB 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HBA : 16Gbps FC Dual Port * 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Windows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2016 Standard ROK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SQLSvrStd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2017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019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서버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레노버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SR650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CPU : Xeon Silver 4114 10C 2.2GHz*2ea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Memory : 128GB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SSD :  480GB 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HBA : 16Gbps FC Dual Port * 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Windows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2016 Standard ROK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SQLSvrStd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2017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59960"/>
                  </a:ext>
                </a:extLst>
              </a:tr>
              <a:tr h="63663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Disk Storage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0800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레노버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DS4200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Usable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380TB(RAID 5)</a:t>
                      </a: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nn-NO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HDD : 10TB 7.2K Disk * 52EA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C7EB5B3-6766-4B12-A16A-7F81FBC373CF}"/>
              </a:ext>
            </a:extLst>
          </p:cNvPr>
          <p:cNvSpPr/>
          <p:nvPr/>
        </p:nvSpPr>
        <p:spPr>
          <a:xfrm>
            <a:off x="3793067" y="11466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장비 상세</a:t>
            </a:r>
          </a:p>
        </p:txBody>
      </p:sp>
    </p:spTree>
    <p:extLst>
      <p:ext uri="{BB962C8B-B14F-4D97-AF65-F5344CB8AC3E}">
        <p14:creationId xmlns:p14="http://schemas.microsoft.com/office/powerpoint/2010/main" val="2300741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제목 166">
            <a:extLst>
              <a:ext uri="{FF2B5EF4-FFF2-40B4-BE49-F238E27FC236}">
                <a16:creationId xmlns:a16="http://schemas.microsoft.com/office/drawing/2014/main" id="{E5248CDE-D13C-4CEF-B2C5-B8A8C3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168" name="텍스트 개체 틀 167">
            <a:extLst>
              <a:ext uri="{FF2B5EF4-FFF2-40B4-BE49-F238E27FC236}">
                <a16:creationId xmlns:a16="http://schemas.microsoft.com/office/drawing/2014/main" id="{752CB90D-7C08-482B-8EB1-E819A50D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5468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가상환경과 물리환경이 공존하는 하이브리드 클라우드 환경의 통합 백업 및 복구 솔루션을 제공합니다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169" name="텍스트 개체 틀 168">
            <a:extLst>
              <a:ext uri="{FF2B5EF4-FFF2-40B4-BE49-F238E27FC236}">
                <a16:creationId xmlns:a16="http://schemas.microsoft.com/office/drawing/2014/main" id="{DCC4F620-27CC-4F39-966B-08E41DC4D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415" y="6114804"/>
            <a:ext cx="8640000" cy="425128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Restoring Database to the Specific Point in Time, </a:t>
            </a:r>
            <a:r>
              <a:rPr lang="en-US" altLang="ko-KR" dirty="0">
                <a:hlinkClick r:id="rId2"/>
              </a:rPr>
              <a:t>https://helpcenter.veeam.com/docs/backup/explorers/vesql_rest_scenario_2_pt_time.html?ver=95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Restoring Database to the Specific Transaction, </a:t>
            </a:r>
            <a:r>
              <a:rPr lang="en-US" altLang="ko-KR" dirty="0">
                <a:hlinkClick r:id="rId3"/>
              </a:rPr>
              <a:t>https://helpcenter.veeam.com/docs/backup/explorers/vesql_rest_scenario_3_trans.html?ver=95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70" name="텍스트 개체 틀 169">
            <a:extLst>
              <a:ext uri="{FF2B5EF4-FFF2-40B4-BE49-F238E27FC236}">
                <a16:creationId xmlns:a16="http://schemas.microsoft.com/office/drawing/2014/main" id="{025AB2AC-0D71-45BE-9387-C155E5531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E95E685-59EA-44D4-8DD5-59ECBC817822}"/>
              </a:ext>
            </a:extLst>
          </p:cNvPr>
          <p:cNvSpPr/>
          <p:nvPr/>
        </p:nvSpPr>
        <p:spPr>
          <a:xfrm>
            <a:off x="3412067" y="1729307"/>
            <a:ext cx="3081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하이브리드 클라우드 통합 백업 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42BE1D-06A3-4186-83FB-591BD07F856A}"/>
              </a:ext>
            </a:extLst>
          </p:cNvPr>
          <p:cNvGrpSpPr/>
          <p:nvPr/>
        </p:nvGrpSpPr>
        <p:grpSpPr>
          <a:xfrm>
            <a:off x="539545" y="2330899"/>
            <a:ext cx="8773531" cy="3628582"/>
            <a:chOff x="539545" y="2330899"/>
            <a:chExt cx="8773531" cy="3628582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9401055-57DD-42FD-8433-970FF961A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238" y="2886168"/>
              <a:ext cx="1108960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E6C26D1-6427-4D74-BCE0-6941EBBC15DF}"/>
                </a:ext>
              </a:extLst>
            </p:cNvPr>
            <p:cNvGrpSpPr/>
            <p:nvPr/>
          </p:nvGrpSpPr>
          <p:grpSpPr>
            <a:xfrm>
              <a:off x="3877460" y="2330899"/>
              <a:ext cx="1982163" cy="1346724"/>
              <a:chOff x="3115636" y="2324407"/>
              <a:chExt cx="1930400" cy="122399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337E66-EEF9-46CE-B53E-4EE5C7954B01}"/>
                  </a:ext>
                </a:extLst>
              </p:cNvPr>
              <p:cNvSpPr txBox="1"/>
              <p:nvPr/>
            </p:nvSpPr>
            <p:spPr>
              <a:xfrm>
                <a:off x="3115636" y="3306420"/>
                <a:ext cx="1930400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Veeam Availability Suite</a:t>
                </a:r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E8B03D37-602D-49DF-8055-D95638705C87}"/>
                  </a:ext>
                </a:extLst>
              </p:cNvPr>
              <p:cNvGrpSpPr/>
              <p:nvPr/>
            </p:nvGrpSpPr>
            <p:grpSpPr>
              <a:xfrm>
                <a:off x="3737939" y="2324407"/>
                <a:ext cx="792351" cy="822571"/>
                <a:chOff x="3707304" y="2118380"/>
                <a:chExt cx="792351" cy="822571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5B8E4E1D-F015-4F95-ABFB-551919362150}"/>
                    </a:ext>
                  </a:extLst>
                </p:cNvPr>
                <p:cNvGrpSpPr/>
                <p:nvPr/>
              </p:nvGrpSpPr>
              <p:grpSpPr>
                <a:xfrm>
                  <a:off x="3780201" y="2118380"/>
                  <a:ext cx="540000" cy="469606"/>
                  <a:chOff x="3298252" y="2756159"/>
                  <a:chExt cx="540000" cy="469606"/>
                </a:xfrm>
              </p:grpSpPr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3A337A19-4052-49F8-87C7-EC3D1198A06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4"/>
                  <a:srcRect l="19924" t="2572" r="25258" b="37301"/>
                  <a:stretch/>
                </p:blipFill>
                <p:spPr>
                  <a:xfrm>
                    <a:off x="3424252" y="2756159"/>
                    <a:ext cx="288000" cy="288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19A02A94-9518-4339-B6A7-8952A1C5C5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66956"/>
                  <a:stretch/>
                </p:blipFill>
                <p:spPr>
                  <a:xfrm>
                    <a:off x="3298252" y="3053916"/>
                    <a:ext cx="540000" cy="17184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D984B75F-88F2-4068-BE3C-80596714A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0654" y="2652951"/>
                  <a:ext cx="309001" cy="288000"/>
                </a:xfrm>
                <a:prstGeom prst="rect">
                  <a:avLst/>
                </a:prstGeom>
              </p:spPr>
            </p:pic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52BCF0C6-7CC6-4248-8062-E856A7AFC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07304" y="2652951"/>
                  <a:ext cx="309001" cy="288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BF988AF-BBA7-46D8-9B74-C1268072F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2451" y="2886170"/>
              <a:ext cx="1108960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5C126F6F-873E-41AE-9BDD-325ABB0E1765}"/>
                </a:ext>
              </a:extLst>
            </p:cNvPr>
            <p:cNvGrpSpPr/>
            <p:nvPr/>
          </p:nvGrpSpPr>
          <p:grpSpPr>
            <a:xfrm>
              <a:off x="6905410" y="2619986"/>
              <a:ext cx="2116974" cy="1057636"/>
              <a:chOff x="6491700" y="2587150"/>
              <a:chExt cx="2061690" cy="961250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EE5AACA-042B-4AB8-AD75-C2C250D4A745}"/>
                  </a:ext>
                </a:extLst>
              </p:cNvPr>
              <p:cNvSpPr txBox="1"/>
              <p:nvPr/>
            </p:nvSpPr>
            <p:spPr>
              <a:xfrm>
                <a:off x="6682292" y="3306420"/>
                <a:ext cx="178839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latin typeface="+mn-ea"/>
                  </a:rPr>
                  <a:t>물리환경 </a:t>
                </a:r>
                <a:r>
                  <a:rPr lang="en-US" altLang="ko-KR" sz="1100" dirty="0">
                    <a:latin typeface="+mn-ea"/>
                  </a:rPr>
                  <a:t>(</a:t>
                </a:r>
                <a:r>
                  <a:rPr lang="ko-KR" altLang="en-US" sz="1100" dirty="0">
                    <a:latin typeface="+mn-ea"/>
                  </a:rPr>
                  <a:t>윈도우 </a:t>
                </a:r>
                <a:r>
                  <a:rPr lang="en-US" altLang="ko-KR" sz="1100" dirty="0">
                    <a:latin typeface="+mn-ea"/>
                  </a:rPr>
                  <a:t>| </a:t>
                </a:r>
                <a:r>
                  <a:rPr lang="ko-KR" altLang="en-US" sz="1100" dirty="0">
                    <a:latin typeface="+mn-ea"/>
                  </a:rPr>
                  <a:t>리눅스</a:t>
                </a:r>
                <a:r>
                  <a:rPr lang="en-US" altLang="ko-KR" sz="1100" dirty="0">
                    <a:latin typeface="+mn-ea"/>
                  </a:rPr>
                  <a:t>)</a:t>
                </a:r>
                <a:endParaRPr lang="ko-KR" altLang="en-US" sz="1100" dirty="0">
                  <a:latin typeface="+mn-ea"/>
                </a:endParaRPr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E811633E-B77F-48C4-90C9-921C3F561AAD}"/>
                  </a:ext>
                </a:extLst>
              </p:cNvPr>
              <p:cNvGrpSpPr/>
              <p:nvPr/>
            </p:nvGrpSpPr>
            <p:grpSpPr>
              <a:xfrm>
                <a:off x="6491700" y="2587150"/>
                <a:ext cx="2061690" cy="559828"/>
                <a:chOff x="5964710" y="1836851"/>
                <a:chExt cx="2061690" cy="559828"/>
              </a:xfrm>
            </p:grpSpPr>
            <p:sp>
              <p:nvSpPr>
                <p:cNvPr id="18" name="순서도: 대체 처리 17">
                  <a:extLst>
                    <a:ext uri="{FF2B5EF4-FFF2-40B4-BE49-F238E27FC236}">
                      <a16:creationId xmlns:a16="http://schemas.microsoft.com/office/drawing/2014/main" id="{901E7E29-6DFC-4A58-A1E9-1CFA1147C234}"/>
                    </a:ext>
                  </a:extLst>
                </p:cNvPr>
                <p:cNvSpPr/>
                <p:nvPr/>
              </p:nvSpPr>
              <p:spPr>
                <a:xfrm>
                  <a:off x="5964710" y="1836851"/>
                  <a:ext cx="2061690" cy="559828"/>
                </a:xfrm>
                <a:prstGeom prst="flowChartAlternateProcess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505EE177-7A56-4B4A-AD3B-89C0D373634D}"/>
                    </a:ext>
                  </a:extLst>
                </p:cNvPr>
                <p:cNvGrpSpPr/>
                <p:nvPr/>
              </p:nvGrpSpPr>
              <p:grpSpPr>
                <a:xfrm>
                  <a:off x="6047409" y="1936765"/>
                  <a:ext cx="1896292" cy="360000"/>
                  <a:chOff x="5470825" y="2116217"/>
                  <a:chExt cx="1896292" cy="360000"/>
                </a:xfrm>
              </p:grpSpPr>
              <p:pic>
                <p:nvPicPr>
                  <p:cNvPr id="98" name="그림 97">
                    <a:extLst>
                      <a:ext uri="{FF2B5EF4-FFF2-40B4-BE49-F238E27FC236}">
                        <a16:creationId xmlns:a16="http://schemas.microsoft.com/office/drawing/2014/main" id="{E5BFB019-FE63-4110-9CDA-40061CABA52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/>
                  <a:srcRect t="10708"/>
                  <a:stretch/>
                </p:blipFill>
                <p:spPr>
                  <a:xfrm>
                    <a:off x="5470825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0151DD7D-911E-4FEF-874A-04AB187A3D31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46922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그림 155">
                    <a:extLst>
                      <a:ext uri="{FF2B5EF4-FFF2-40B4-BE49-F238E27FC236}">
                        <a16:creationId xmlns:a16="http://schemas.microsoft.com/office/drawing/2014/main" id="{A19F1576-1378-4224-B6BE-64927D7B388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/>
                  <a:srcRect t="10708"/>
                  <a:stretch/>
                </p:blipFill>
                <p:spPr>
                  <a:xfrm>
                    <a:off x="6423019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57" name="그림 156">
                    <a:extLst>
                      <a:ext uri="{FF2B5EF4-FFF2-40B4-BE49-F238E27FC236}">
                        <a16:creationId xmlns:a16="http://schemas.microsoft.com/office/drawing/2014/main" id="{6131AD32-A5FD-4603-AFBA-D68136F8DE4A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899117" y="2116217"/>
                    <a:ext cx="468000" cy="360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66" name="모서리가 둥근 직사각형 92">
              <a:extLst>
                <a:ext uri="{FF2B5EF4-FFF2-40B4-BE49-F238E27FC236}">
                  <a16:creationId xmlns:a16="http://schemas.microsoft.com/office/drawing/2014/main" id="{B12C64D7-2899-4CCA-A4CB-EBED4E0F6F7F}"/>
                </a:ext>
              </a:extLst>
            </p:cNvPr>
            <p:cNvSpPr/>
            <p:nvPr/>
          </p:nvSpPr>
          <p:spPr>
            <a:xfrm>
              <a:off x="539545" y="3837642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 및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시점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거래단위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복구 검증 및 테스트 자동화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VMware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최적화 및 구성변경 관리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65D5DF4A-E471-4203-9C09-BDF185F27BA5}"/>
                </a:ext>
              </a:extLst>
            </p:cNvPr>
            <p:cNvGrpSpPr/>
            <p:nvPr/>
          </p:nvGrpSpPr>
          <p:grpSpPr>
            <a:xfrm>
              <a:off x="952325" y="2330899"/>
              <a:ext cx="1417005" cy="1346724"/>
              <a:chOff x="694075" y="2324407"/>
              <a:chExt cx="1380001" cy="1223993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D91B6EA8-D46E-4688-A468-F1BE283B9DF9}"/>
                  </a:ext>
                </a:extLst>
              </p:cNvPr>
              <p:cNvGrpSpPr/>
              <p:nvPr/>
            </p:nvGrpSpPr>
            <p:grpSpPr>
              <a:xfrm>
                <a:off x="694075" y="2324407"/>
                <a:ext cx="1380001" cy="1223993"/>
                <a:chOff x="694075" y="2324407"/>
                <a:chExt cx="1380001" cy="1223993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77C02C9-5FE6-44B3-B523-FB16EA7D2301}"/>
                    </a:ext>
                  </a:extLst>
                </p:cNvPr>
                <p:cNvGrpSpPr/>
                <p:nvPr/>
              </p:nvGrpSpPr>
              <p:grpSpPr>
                <a:xfrm>
                  <a:off x="694075" y="2324407"/>
                  <a:ext cx="1368000" cy="896015"/>
                  <a:chOff x="935097" y="1329862"/>
                  <a:chExt cx="1368000" cy="896015"/>
                </a:xfrm>
              </p:grpSpPr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C23D763F-E2D3-44E3-AF03-AA20A8682476}"/>
                      </a:ext>
                    </a:extLst>
                  </p:cNvPr>
                  <p:cNvSpPr/>
                  <p:nvPr/>
                </p:nvSpPr>
                <p:spPr>
                  <a:xfrm>
                    <a:off x="935097" y="1661497"/>
                    <a:ext cx="1368000" cy="353418"/>
                  </a:xfrm>
                  <a:prstGeom prst="rect">
                    <a:avLst/>
                  </a:prstGeom>
                  <a:solidFill>
                    <a:srgbClr val="EF8F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 latinLnBrk="0">
                      <a:spcAft>
                        <a:spcPts val="200"/>
                      </a:spcAft>
                    </a:pP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+mn-ea"/>
                      </a:rPr>
                      <a:t>VMware | Nutanix AHV</a:t>
                    </a:r>
                    <a:endParaRPr lang="ko-KR" altLang="en-US" sz="900" b="1" dirty="0" err="1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B85A4D50-EC1F-403E-A09E-09C3230E018C}"/>
                      </a:ext>
                    </a:extLst>
                  </p:cNvPr>
                  <p:cNvSpPr/>
                  <p:nvPr/>
                </p:nvSpPr>
                <p:spPr>
                  <a:xfrm flipV="1">
                    <a:off x="935097" y="2045877"/>
                    <a:ext cx="1368000" cy="180000"/>
                  </a:xfrm>
                  <a:prstGeom prst="triangle">
                    <a:avLst/>
                  </a:prstGeom>
                  <a:solidFill>
                    <a:srgbClr val="E1E1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>
                      <a:spcAft>
                        <a:spcPts val="200"/>
                      </a:spcAft>
                    </a:pPr>
                    <a:endParaRPr lang="ko-KR" altLang="en-US" sz="1100" dirty="0" err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pic>
                <p:nvPicPr>
                  <p:cNvPr id="113" name="그림 112">
                    <a:extLst>
                      <a:ext uri="{FF2B5EF4-FFF2-40B4-BE49-F238E27FC236}">
                        <a16:creationId xmlns:a16="http://schemas.microsoft.com/office/drawing/2014/main" id="{7602C25B-52AB-480C-A064-5285FF1E8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35098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4" name="그림 113">
                    <a:extLst>
                      <a:ext uri="{FF2B5EF4-FFF2-40B4-BE49-F238E27FC236}">
                        <a16:creationId xmlns:a16="http://schemas.microsoft.com/office/drawing/2014/main" id="{7A510F7E-3101-40E2-9CB9-31B696AF4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31098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55DBFA8A-E9DF-4A78-9C09-AF9427212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979097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6" name="그림 115">
                    <a:extLst>
                      <a:ext uri="{FF2B5EF4-FFF2-40B4-BE49-F238E27FC236}">
                        <a16:creationId xmlns:a16="http://schemas.microsoft.com/office/drawing/2014/main" id="{7B07D54B-ED72-4431-B7D0-98465728D6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83098" y="1329862"/>
                    <a:ext cx="324000" cy="32434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B8370CB-5214-44FD-9377-DF062A0FFE4D}"/>
                    </a:ext>
                  </a:extLst>
                </p:cNvPr>
                <p:cNvSpPr txBox="1"/>
                <p:nvPr/>
              </p:nvSpPr>
              <p:spPr>
                <a:xfrm>
                  <a:off x="706076" y="3306420"/>
                  <a:ext cx="1368000" cy="24198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spAutoFit/>
                </a:bodyPr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latin typeface="+mn-ea"/>
                    </a:rPr>
                    <a:t>가상환경</a:t>
                  </a:r>
                </a:p>
              </p:txBody>
            </p:sp>
          </p:grpSp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AEB96BC4-C6F6-4F80-A988-E83D513C3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69821"/>
              <a:stretch/>
            </p:blipFill>
            <p:spPr>
              <a:xfrm>
                <a:off x="1018075" y="3122237"/>
                <a:ext cx="720000" cy="209263"/>
              </a:xfrm>
              <a:prstGeom prst="rect">
                <a:avLst/>
              </a:prstGeom>
            </p:spPr>
          </p:pic>
        </p:grpSp>
        <p:sp>
          <p:nvSpPr>
            <p:cNvPr id="172" name="모서리가 둥근 직사각형 92">
              <a:extLst>
                <a:ext uri="{FF2B5EF4-FFF2-40B4-BE49-F238E27FC236}">
                  <a16:creationId xmlns:a16="http://schemas.microsoft.com/office/drawing/2014/main" id="{4485D9B0-73E7-438D-8094-85497F425ACB}"/>
                </a:ext>
              </a:extLst>
            </p:cNvPr>
            <p:cNvSpPr/>
            <p:nvPr/>
          </p:nvSpPr>
          <p:spPr>
            <a:xfrm>
              <a:off x="3632524" y="3835294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중앙 모니터링 및 관리제어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리포팅 및 알람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SAN, NAS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저장소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압축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암호화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중복제거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REST 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연동기능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FIPS 140-2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암호화 모듈 인증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73" name="모서리가 둥근 직사각형 92">
              <a:extLst>
                <a:ext uri="{FF2B5EF4-FFF2-40B4-BE49-F238E27FC236}">
                  <a16:creationId xmlns:a16="http://schemas.microsoft.com/office/drawing/2014/main" id="{577DB24A-6E4C-4A71-A880-8801E143B656}"/>
                </a:ext>
              </a:extLst>
            </p:cNvPr>
            <p:cNvSpPr/>
            <p:nvPr/>
          </p:nvSpPr>
          <p:spPr>
            <a:xfrm>
              <a:off x="6725503" y="3808252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자동 변경 블록 추적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OS, File, DB 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및 복구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서버 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MS SQL, Oracle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RMAN, SAP Hana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온라인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8C70FF-CE7E-4C3D-B4C4-E47A3382E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BD83C69-C9D7-48CC-A285-93096A65EA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3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과 물리환경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서버 장애 시 백업본으로 즉시 서비스 가동을 지원하며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백업의 유효성 검증과 테스트를 자동화 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E30A1-008C-4369-97DA-483A9A8AAD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E25FC2-0D8D-4587-A934-9E9C71554609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비용 효율적 액티브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-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스텐바이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구축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가장 최근 백업 버전으로 서비스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6ACA7D0-AE8B-4C53-8CFA-7BC5F7126003}"/>
                </a:ext>
              </a:extLst>
            </p:cNvPr>
            <p:cNvGrpSpPr/>
            <p:nvPr/>
          </p:nvGrpSpPr>
          <p:grpSpPr>
            <a:xfrm>
              <a:off x="450909" y="2549076"/>
              <a:ext cx="3464083" cy="1755789"/>
              <a:chOff x="337214" y="2114163"/>
              <a:chExt cx="2864357" cy="1111193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4D08235-9BFF-457E-B6AE-0FCE557421C9}"/>
                  </a:ext>
                </a:extLst>
              </p:cNvPr>
              <p:cNvGrpSpPr/>
              <p:nvPr/>
            </p:nvGrpSpPr>
            <p:grpSpPr>
              <a:xfrm>
                <a:off x="337214" y="2379096"/>
                <a:ext cx="2864357" cy="846260"/>
                <a:chOff x="1812192" y="3871430"/>
                <a:chExt cx="5009655" cy="1795772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E030B57-D0E3-4A20-AC8D-DFBBB920325C}"/>
                    </a:ext>
                  </a:extLst>
                </p:cNvPr>
                <p:cNvSpPr/>
                <p:nvPr/>
              </p:nvSpPr>
              <p:spPr>
                <a:xfrm>
                  <a:off x="5870747" y="4278292"/>
                  <a:ext cx="417347" cy="39444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endParaRPr lang="ko-KR" altLang="en-US" sz="1000" kern="0" dirty="0" err="1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cxnSp>
              <p:nvCxnSpPr>
                <p:cNvPr id="61" name="연결선: 구부러짐 60">
                  <a:extLst>
                    <a:ext uri="{FF2B5EF4-FFF2-40B4-BE49-F238E27FC236}">
                      <a16:creationId xmlns:a16="http://schemas.microsoft.com/office/drawing/2014/main" id="{4920285D-4CB1-4E83-AEAC-BF78EA3BE75B}"/>
                    </a:ext>
                  </a:extLst>
                </p:cNvPr>
                <p:cNvCxnSpPr>
                  <a:cxnSpLocks/>
                  <a:stCxn id="64" idx="3"/>
                  <a:endCxn id="60" idx="4"/>
                </p:cNvCxnSpPr>
                <p:nvPr/>
              </p:nvCxnSpPr>
              <p:spPr>
                <a:xfrm flipV="1">
                  <a:off x="4522967" y="4672739"/>
                  <a:ext cx="1556453" cy="329817"/>
                </a:xfrm>
                <a:prstGeom prst="curvedConnector2">
                  <a:avLst/>
                </a:prstGeom>
                <a:noFill/>
                <a:ln w="38100" cap="flat" cmpd="sng" algn="ctr">
                  <a:solidFill>
                    <a:srgbClr val="00B336"/>
                  </a:solidFill>
                  <a:prstDash val="solid"/>
                  <a:tailEnd type="triangle"/>
                </a:ln>
                <a:effectLst/>
              </p:spPr>
            </p:cxn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00C9C2DF-AE80-4689-BFA1-04DC566DC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88654" y="3871430"/>
                  <a:ext cx="1333193" cy="1440001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C7F8F0E3-0139-48F8-8D23-CC97C0B47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0708"/>
                <a:stretch/>
              </p:blipFill>
              <p:spPr>
                <a:xfrm>
                  <a:off x="1964503" y="4672739"/>
                  <a:ext cx="815946" cy="651035"/>
                </a:xfrm>
                <a:prstGeom prst="rect">
                  <a:avLst/>
                </a:prstGeom>
              </p:spPr>
            </p:pic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80E26367-67B0-4C53-B898-539E47E82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4783" y="4644698"/>
                  <a:ext cx="628184" cy="715714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AD7ED82-AE7E-4353-8E7A-A059D4D01DDD}"/>
                    </a:ext>
                  </a:extLst>
                </p:cNvPr>
                <p:cNvSpPr txBox="1"/>
                <p:nvPr/>
              </p:nvSpPr>
              <p:spPr>
                <a:xfrm>
                  <a:off x="1812192" y="5302383"/>
                  <a:ext cx="1229883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defTabSz="685800" latinLnBrk="0">
                    <a:spcAft>
                      <a:spcPts val="200"/>
                    </a:spcAft>
                    <a:defRPr/>
                  </a:pPr>
                  <a:r>
                    <a:rPr lang="en-US" altLang="ko-KR" sz="1000" kern="0" dirty="0">
                      <a:solidFill>
                        <a:srgbClr val="000000"/>
                      </a:solidFill>
                      <a:latin typeface="+mn-ea"/>
                    </a:rPr>
                    <a:t>x86 </a:t>
                  </a: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물리환경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20DF84C-DFAC-4527-8A0F-002D62069C52}"/>
                    </a:ext>
                  </a:extLst>
                </p:cNvPr>
                <p:cNvSpPr txBox="1"/>
                <p:nvPr/>
              </p:nvSpPr>
              <p:spPr>
                <a:xfrm>
                  <a:off x="3296967" y="5367063"/>
                  <a:ext cx="1775013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백업저장소 </a:t>
                  </a: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F6B99B00-4CB5-4912-BAB3-9DC710CA4DAA}"/>
                    </a:ext>
                  </a:extLst>
                </p:cNvPr>
                <p:cNvCxnSpPr>
                  <a:cxnSpLocks/>
                  <a:stCxn id="63" idx="3"/>
                  <a:endCxn id="64" idx="1"/>
                </p:cNvCxnSpPr>
                <p:nvPr/>
              </p:nvCxnSpPr>
              <p:spPr>
                <a:xfrm>
                  <a:off x="2780449" y="4998256"/>
                  <a:ext cx="1114335" cy="430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28ABE2">
                      <a:shade val="95000"/>
                      <a:satMod val="105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8BD3595-6937-47AE-A25C-DB5E6541FABE}"/>
                    </a:ext>
                  </a:extLst>
                </p:cNvPr>
                <p:cNvSpPr txBox="1"/>
                <p:nvPr/>
              </p:nvSpPr>
              <p:spPr>
                <a:xfrm>
                  <a:off x="5539421" y="5302387"/>
                  <a:ext cx="1080001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가상화</a:t>
                  </a:r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58952D9-482B-4997-8E49-328B7D007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4564" y="4402739"/>
                  <a:ext cx="539420" cy="540000"/>
                </a:xfrm>
                <a:prstGeom prst="rect">
                  <a:avLst/>
                </a:prstGeom>
              </p:spPr>
            </p:pic>
          </p:grpSp>
          <p:sp>
            <p:nvSpPr>
              <p:cNvPr id="57" name="폭발: 14pt 56">
                <a:extLst>
                  <a:ext uri="{FF2B5EF4-FFF2-40B4-BE49-F238E27FC236}">
                    <a16:creationId xmlns:a16="http://schemas.microsoft.com/office/drawing/2014/main" id="{757DF03C-16F5-4044-9FAB-0EEC2B75373E}"/>
                  </a:ext>
                </a:extLst>
              </p:cNvPr>
              <p:cNvSpPr/>
              <p:nvPr/>
            </p:nvSpPr>
            <p:spPr bwMode="auto">
              <a:xfrm rot="20419677">
                <a:off x="1474290" y="2114163"/>
                <a:ext cx="1083109" cy="596449"/>
              </a:xfrm>
              <a:prstGeom prst="irregularSeal2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Arial" panose="020B0604020202020204" pitchFamily="34" charset="0"/>
                  </a:rPr>
                  <a:t>즉시 복구</a:t>
                </a:r>
                <a:endParaRPr lang="ko-KR" altLang="en-US" sz="1000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8" name="폭발: 14pt 57">
                <a:extLst>
                  <a:ext uri="{FF2B5EF4-FFF2-40B4-BE49-F238E27FC236}">
                    <a16:creationId xmlns:a16="http://schemas.microsoft.com/office/drawing/2014/main" id="{A32F16F3-105B-46F3-B460-BE4F3549F406}"/>
                  </a:ext>
                </a:extLst>
              </p:cNvPr>
              <p:cNvSpPr/>
              <p:nvPr/>
            </p:nvSpPr>
            <p:spPr bwMode="auto">
              <a:xfrm rot="20419677">
                <a:off x="531765" y="2291986"/>
                <a:ext cx="754708" cy="519376"/>
              </a:xfrm>
              <a:prstGeom prst="irregularSeal2">
                <a:avLst/>
              </a:prstGeom>
              <a:solidFill>
                <a:srgbClr val="FF9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cs typeface="Arial" panose="020B0604020202020204" pitchFamily="34" charset="0"/>
                  </a:rPr>
                  <a:t>서비스</a:t>
                </a:r>
                <a:endParaRPr lang="en-US" altLang="ko-KR" sz="1000" b="1" kern="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cs typeface="Arial" panose="020B0604020202020204" pitchFamily="34" charset="0"/>
                  </a:rPr>
                  <a:t>다운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913C89-5863-4530-94B3-45B904AE8D86}"/>
                  </a:ext>
                </a:extLst>
              </p:cNvPr>
              <p:cNvSpPr txBox="1"/>
              <p:nvPr/>
            </p:nvSpPr>
            <p:spPr>
              <a:xfrm>
                <a:off x="652720" y="2932672"/>
                <a:ext cx="1014894" cy="1414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defTabSz="685800" latinLnBrk="0">
                  <a:spcAft>
                    <a:spcPts val="200"/>
                  </a:spcAft>
                  <a:defRPr/>
                </a:pPr>
                <a:r>
                  <a:rPr lang="ko-KR" altLang="en-US" sz="1000" b="1" kern="0">
                    <a:solidFill>
                      <a:srgbClr val="0070C0"/>
                    </a:solidFill>
                    <a:latin typeface="+mn-ea"/>
                  </a:rPr>
                  <a:t>백업</a:t>
                </a:r>
                <a:endParaRPr lang="ko-KR" altLang="en-US" sz="1000" b="1" kern="0" dirty="0">
                  <a:solidFill>
                    <a:srgbClr val="0070C0"/>
                  </a:solidFill>
                  <a:latin typeface="+mn-ea"/>
                </a:endParaRPr>
              </a:p>
            </p:txBody>
          </p:sp>
        </p:grp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998944" y="1756745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VM/x86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장애 시 백업본으로 즉시 서비스 복원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306169" y="175382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VM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백업 검증 및 테스트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7323AE-7D44-4D40-84F2-A6816AE02F5E}"/>
              </a:ext>
            </a:extLst>
          </p:cNvPr>
          <p:cNvGrpSpPr/>
          <p:nvPr/>
        </p:nvGrpSpPr>
        <p:grpSpPr>
          <a:xfrm>
            <a:off x="5060063" y="2299410"/>
            <a:ext cx="4092212" cy="4072381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포트접속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핑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핫빗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체크와 커스텀 스크립트를 사용해 특정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과 그 서비스의 유효성 검증 자동화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가상 검증 환경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–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기능과 연동하여 패치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개발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QA,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업그레이드 작업을 실제 환경과 동일하게 구성한후 사전 테스트 또는 검증 작업 가능</a:t>
              </a:r>
            </a:p>
          </p:txBody>
        </p:sp>
        <p:pic>
          <p:nvPicPr>
            <p:cNvPr id="86" name="Picture 2" descr="Schema - How Veeam SureBackup automatically verifies the recoverability of every VM backup">
              <a:extLst>
                <a:ext uri="{FF2B5EF4-FFF2-40B4-BE49-F238E27FC236}">
                  <a16:creationId xmlns:a16="http://schemas.microsoft.com/office/drawing/2014/main" id="{9468AB2D-FAF8-4BB1-BCB4-6E62419F4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71" y="2618390"/>
              <a:ext cx="3164051" cy="1802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F1B15D-5896-4D56-A58A-454B80999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80A4E-0D59-478C-9895-45BD0E1FE47A}"/>
              </a:ext>
            </a:extLst>
          </p:cNvPr>
          <p:cNvSpPr txBox="1"/>
          <p:nvPr/>
        </p:nvSpPr>
        <p:spPr>
          <a:xfrm>
            <a:off x="5953945" y="2756160"/>
            <a:ext cx="376982" cy="38048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백업 서버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03F72-FD25-4F23-AEBA-F8233A611B0F}"/>
              </a:ext>
            </a:extLst>
          </p:cNvPr>
          <p:cNvSpPr txBox="1"/>
          <p:nvPr/>
        </p:nvSpPr>
        <p:spPr>
          <a:xfrm>
            <a:off x="5567946" y="4114061"/>
            <a:ext cx="795141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endParaRPr lang="ko-KR" altLang="en-US" sz="10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EAD21F-673D-4E40-80D9-7BBEFE161F01}"/>
              </a:ext>
            </a:extLst>
          </p:cNvPr>
          <p:cNvSpPr txBox="1"/>
          <p:nvPr/>
        </p:nvSpPr>
        <p:spPr>
          <a:xfrm>
            <a:off x="6730439" y="3915238"/>
            <a:ext cx="975592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가상 검증 환경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73270-8669-446B-A826-3D9BC99285C8}"/>
              </a:ext>
            </a:extLst>
          </p:cNvPr>
          <p:cNvSpPr txBox="1"/>
          <p:nvPr/>
        </p:nvSpPr>
        <p:spPr>
          <a:xfrm>
            <a:off x="7835620" y="3887530"/>
            <a:ext cx="975592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백업 저장소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98B1BBF-2956-4F9C-BFF4-8229D06962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77576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운영 시스템에 대한 영향을 최소화할 수 있는 단순하고 빠른 백업 구성을 지원합니다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가상화 시스템은 에이전트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설치가 필요 없는 에이전트리스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방식</a:t>
            </a:r>
            <a:r>
              <a:rPr lang="en-US" altLang="ko-KR" dirty="0">
                <a:latin typeface="+mn-ea"/>
              </a:rPr>
              <a:t>, x86 </a:t>
            </a:r>
            <a:r>
              <a:rPr lang="ko-KR" altLang="en-US" dirty="0">
                <a:latin typeface="+mn-ea"/>
              </a:rPr>
              <a:t>시스템은 에이전트 자동 설치를 통해 에이전트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방식의 자동화된 설치 및 업데이트가 가능합니다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E30A1-008C-4369-97DA-483A9A8AAD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 설치가 필요 없는 에이전트리스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방식의 가상화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시스템 백업 구성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가상화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시스템의 기본 정보로 백업 구성이 가능하여 운영 시스템에 대한 영향 최소화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하이퍼바이저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정보만으로 데이터 보호 대상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대한 모든 정보를 업데이트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998944" y="1756745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에이전트리스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가상화 시스템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306169" y="175382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자동 설치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– 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시스템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063" y="2299410"/>
            <a:ext cx="4092212" cy="2341598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063" y="4678351"/>
            <a:ext cx="4092212" cy="1693440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에이전트의 자동 설치 및 삭제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에이전트의 자동화된 업데이트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개별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AD, CSV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리스트와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같은 다양한 설치 대상 지정을 통한 자동화된 설치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설치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업그레이드 과정 상세 리포팅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F1B15D-5896-4D56-A58A-454B80999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060EFE-59E7-4E41-8154-DC21DB449613}"/>
              </a:ext>
            </a:extLst>
          </p:cNvPr>
          <p:cNvGrpSpPr/>
          <p:nvPr/>
        </p:nvGrpSpPr>
        <p:grpSpPr>
          <a:xfrm>
            <a:off x="855195" y="2329578"/>
            <a:ext cx="3852096" cy="2311430"/>
            <a:chOff x="998944" y="2447336"/>
            <a:chExt cx="2963444" cy="162802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54574E3-D7D0-4FEC-A3A0-BFBC1AF1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1098" y="2686910"/>
              <a:ext cx="1771290" cy="1388452"/>
            </a:xfrm>
            <a:prstGeom prst="rect">
              <a:avLst/>
            </a:prstGeom>
          </p:spPr>
        </p:pic>
        <p:grpSp>
          <p:nvGrpSpPr>
            <p:cNvPr id="38" name="Group 142">
              <a:extLst>
                <a:ext uri="{FF2B5EF4-FFF2-40B4-BE49-F238E27FC236}">
                  <a16:creationId xmlns:a16="http://schemas.microsoft.com/office/drawing/2014/main" id="{3D9F0A74-1AE6-4FA4-849A-1077547F0114}"/>
                </a:ext>
              </a:extLst>
            </p:cNvPr>
            <p:cNvGrpSpPr/>
            <p:nvPr/>
          </p:nvGrpSpPr>
          <p:grpSpPr>
            <a:xfrm>
              <a:off x="1038550" y="2815069"/>
              <a:ext cx="891270" cy="1093623"/>
              <a:chOff x="575561" y="2534484"/>
              <a:chExt cx="1742167" cy="2218139"/>
            </a:xfrm>
          </p:grpSpPr>
          <p:cxnSp>
            <p:nvCxnSpPr>
              <p:cNvPr id="39" name="Straight Connector 143">
                <a:extLst>
                  <a:ext uri="{FF2B5EF4-FFF2-40B4-BE49-F238E27FC236}">
                    <a16:creationId xmlns:a16="http://schemas.microsoft.com/office/drawing/2014/main" id="{7A9F7925-B338-41AA-9008-2449A8550647}"/>
                  </a:ext>
                </a:extLst>
              </p:cNvPr>
              <p:cNvCxnSpPr>
                <a:stCxn id="49" idx="2"/>
              </p:cNvCxnSpPr>
              <p:nvPr/>
            </p:nvCxnSpPr>
            <p:spPr>
              <a:xfrm>
                <a:off x="1466123" y="4108612"/>
                <a:ext cx="4510" cy="338280"/>
              </a:xfrm>
              <a:prstGeom prst="line">
                <a:avLst/>
              </a:prstGeom>
              <a:ln w="158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144">
                <a:extLst>
                  <a:ext uri="{FF2B5EF4-FFF2-40B4-BE49-F238E27FC236}">
                    <a16:creationId xmlns:a16="http://schemas.microsoft.com/office/drawing/2014/main" id="{81165235-D3CC-491E-B6C4-24C179362E62}"/>
                  </a:ext>
                </a:extLst>
              </p:cNvPr>
              <p:cNvGrpSpPr/>
              <p:nvPr/>
            </p:nvGrpSpPr>
            <p:grpSpPr>
              <a:xfrm>
                <a:off x="856611" y="2884476"/>
                <a:ext cx="1224136" cy="1224136"/>
                <a:chOff x="1435977" y="2620320"/>
                <a:chExt cx="1603555" cy="1590448"/>
              </a:xfrm>
            </p:grpSpPr>
            <p:pic>
              <p:nvPicPr>
                <p:cNvPr id="43" name="Picture 6">
                  <a:extLst>
                    <a:ext uri="{FF2B5EF4-FFF2-40B4-BE49-F238E27FC236}">
                      <a16:creationId xmlns:a16="http://schemas.microsoft.com/office/drawing/2014/main" id="{90BB88D9-2635-42F5-9716-1BA6354E12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5977" y="2620320"/>
                  <a:ext cx="1603555" cy="3641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511DFEFB-4978-4313-BB3D-E335EFDC47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5977" y="3051220"/>
                  <a:ext cx="1588577" cy="9423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4348972B-EBD9-47A3-B936-F8E0EA2FE4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1746" y="3924589"/>
                  <a:ext cx="1085321" cy="286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5529A9-60E2-4B5E-8AD2-8CD143DE6225}"/>
                  </a:ext>
                </a:extLst>
              </p:cNvPr>
              <p:cNvSpPr txBox="1"/>
              <p:nvPr/>
            </p:nvSpPr>
            <p:spPr>
              <a:xfrm>
                <a:off x="575561" y="2534484"/>
                <a:ext cx="1742167" cy="3517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에이전트리스</a:t>
                </a:r>
                <a:endParaRPr kumimoji="0" lang="en-SG" sz="10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A1FEBC3A-800B-41DF-8203-349CFCBE6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179" y="4256041"/>
                <a:ext cx="488237" cy="496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662053F-97BF-4F3E-84ED-01805E9F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807" y="3392442"/>
              <a:ext cx="1352830" cy="257002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C689BD-08D3-4C8C-88BD-0DB1356A65D3}"/>
                </a:ext>
              </a:extLst>
            </p:cNvPr>
            <p:cNvSpPr/>
            <p:nvPr/>
          </p:nvSpPr>
          <p:spPr>
            <a:xfrm>
              <a:off x="998944" y="2447336"/>
              <a:ext cx="1741093" cy="260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 err="1">
                  <a:latin typeface="+mn-ea"/>
                </a:rPr>
                <a:t>하이퍼바이져</a:t>
              </a:r>
              <a:r>
                <a:rPr lang="ko-KR" altLang="en-US" sz="900" b="1" dirty="0">
                  <a:latin typeface="+mn-ea"/>
                </a:rPr>
                <a:t> </a:t>
              </a:r>
              <a:r>
                <a:rPr lang="en-US" altLang="ko-KR" sz="900" b="1" dirty="0">
                  <a:latin typeface="+mn-ea"/>
                </a:rPr>
                <a:t>IP &amp; Account</a:t>
              </a:r>
            </a:p>
            <a:p>
              <a:r>
                <a:rPr lang="ko-KR" altLang="en-US" sz="900" b="1" dirty="0">
                  <a:latin typeface="+mn-ea"/>
                </a:rPr>
                <a:t>정보만으로 빠른 백업 구성</a:t>
              </a:r>
              <a:endParaRPr lang="en-US" altLang="ko-KR" sz="900" b="1" dirty="0">
                <a:latin typeface="+mn-ea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F5F0781-80AB-4B0E-8DB4-F5C171546423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1730098" y="3210372"/>
              <a:ext cx="473600" cy="1707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02EAF74-18DF-45E3-B4DD-F0F5F5E92EEB}"/>
                </a:ext>
              </a:extLst>
            </p:cNvPr>
            <p:cNvGrpSpPr/>
            <p:nvPr/>
          </p:nvGrpSpPr>
          <p:grpSpPr>
            <a:xfrm>
              <a:off x="2179649" y="3147641"/>
              <a:ext cx="560389" cy="567625"/>
              <a:chOff x="1544788" y="2595664"/>
              <a:chExt cx="560389" cy="56762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FB5CCD-EC76-4014-A698-AC4BC474DFAA}"/>
                  </a:ext>
                </a:extLst>
              </p:cNvPr>
              <p:cNvGrpSpPr/>
              <p:nvPr/>
            </p:nvGrpSpPr>
            <p:grpSpPr>
              <a:xfrm>
                <a:off x="1568837" y="2595664"/>
                <a:ext cx="536340" cy="466990"/>
                <a:chOff x="4272764" y="2569508"/>
                <a:chExt cx="536340" cy="466990"/>
              </a:xfrm>
            </p:grpSpPr>
            <p:pic>
              <p:nvPicPr>
                <p:cNvPr id="91" name="그림 4">
                  <a:extLst>
                    <a:ext uri="{FF2B5EF4-FFF2-40B4-BE49-F238E27FC236}">
                      <a16:creationId xmlns:a16="http://schemas.microsoft.com/office/drawing/2014/main" id="{9994EC4A-C094-4712-9B3A-1D63A9574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2764" y="2569508"/>
                  <a:ext cx="463071" cy="466990"/>
                </a:xfrm>
                <a:prstGeom prst="rect">
                  <a:avLst/>
                </a:prstGeom>
              </p:spPr>
            </p:pic>
            <p:pic>
              <p:nvPicPr>
                <p:cNvPr id="92" name="그림 34">
                  <a:extLst>
                    <a:ext uri="{FF2B5EF4-FFF2-40B4-BE49-F238E27FC236}">
                      <a16:creationId xmlns:a16="http://schemas.microsoft.com/office/drawing/2014/main" id="{122CF576-2DF6-400F-B1EB-0894A40A0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601" y="2637308"/>
                  <a:ext cx="138503" cy="160687"/>
                </a:xfrm>
                <a:prstGeom prst="rect">
                  <a:avLst/>
                </a:prstGeom>
              </p:spPr>
            </p:pic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7450B10-782E-466A-947D-987A62350397}"/>
                  </a:ext>
                </a:extLst>
              </p:cNvPr>
              <p:cNvSpPr/>
              <p:nvPr/>
            </p:nvSpPr>
            <p:spPr>
              <a:xfrm>
                <a:off x="1544788" y="3022383"/>
                <a:ext cx="491083" cy="140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700" b="1" dirty="0">
                    <a:latin typeface="+mn-ea"/>
                  </a:rPr>
                  <a:t>백업서버</a:t>
                </a:r>
                <a:endParaRPr lang="en-US" altLang="ko-KR" sz="700" b="1" dirty="0">
                  <a:latin typeface="+mn-ea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4B85CA-54AA-44E6-BBBD-E77DB95C659B}"/>
              </a:ext>
            </a:extLst>
          </p:cNvPr>
          <p:cNvGrpSpPr/>
          <p:nvPr/>
        </p:nvGrpSpPr>
        <p:grpSpPr>
          <a:xfrm>
            <a:off x="5192391" y="2329578"/>
            <a:ext cx="3804136" cy="2148510"/>
            <a:chOff x="5192390" y="2329578"/>
            <a:chExt cx="3045374" cy="16875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765F036-2193-4896-88B5-3F89865A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09" t="28253" b="28570"/>
            <a:stretch/>
          </p:blipFill>
          <p:spPr>
            <a:xfrm>
              <a:off x="6234034" y="2546565"/>
              <a:ext cx="1975790" cy="910037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88F24A-EF53-47F3-AFF2-1118907123AC}"/>
                </a:ext>
              </a:extLst>
            </p:cNvPr>
            <p:cNvSpPr/>
            <p:nvPr/>
          </p:nvSpPr>
          <p:spPr>
            <a:xfrm>
              <a:off x="5192390" y="2329578"/>
              <a:ext cx="1328318" cy="18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latin typeface="+mn-ea"/>
                </a:rPr>
                <a:t>에이전트 자동 설치</a:t>
              </a:r>
              <a:endParaRPr lang="en-US" altLang="ko-KR" sz="900" b="1" dirty="0">
                <a:latin typeface="+mn-ea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C7F80A-367A-4E03-ADC7-438BBD9EA75D}"/>
                </a:ext>
              </a:extLst>
            </p:cNvPr>
            <p:cNvGrpSpPr/>
            <p:nvPr/>
          </p:nvGrpSpPr>
          <p:grpSpPr>
            <a:xfrm>
              <a:off x="5246539" y="2637191"/>
              <a:ext cx="1275296" cy="1354699"/>
              <a:chOff x="3546689" y="2282220"/>
              <a:chExt cx="1275296" cy="1354699"/>
            </a:xfrm>
          </p:grpSpPr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2453F76C-70E5-4A57-8D38-34389F716832}"/>
                  </a:ext>
                </a:extLst>
              </p:cNvPr>
              <p:cNvCxnSpPr>
                <a:stCxn id="77" idx="1"/>
                <a:endCxn id="83" idx="3"/>
              </p:cNvCxnSpPr>
              <p:nvPr/>
            </p:nvCxnSpPr>
            <p:spPr>
              <a:xfrm flipH="1" flipV="1">
                <a:off x="4015428" y="2370835"/>
                <a:ext cx="282409" cy="408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267B0C5A-AAA5-4465-82F1-8F8998238505}"/>
                  </a:ext>
                </a:extLst>
              </p:cNvPr>
              <p:cNvCxnSpPr>
                <a:cxnSpLocks/>
                <a:stCxn id="77" idx="1"/>
                <a:endCxn id="80" idx="3"/>
              </p:cNvCxnSpPr>
              <p:nvPr/>
            </p:nvCxnSpPr>
            <p:spPr>
              <a:xfrm flipH="1">
                <a:off x="4012371" y="2779226"/>
                <a:ext cx="285466" cy="369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D77B105-381B-49A2-97BE-12C32EE1E2C0}"/>
                  </a:ext>
                </a:extLst>
              </p:cNvPr>
              <p:cNvGrpSpPr/>
              <p:nvPr/>
            </p:nvGrpSpPr>
            <p:grpSpPr>
              <a:xfrm>
                <a:off x="3546689" y="2282220"/>
                <a:ext cx="568111" cy="555547"/>
                <a:chOff x="3546689" y="2282220"/>
                <a:chExt cx="568111" cy="555547"/>
              </a:xfrm>
            </p:grpSpPr>
            <p:pic>
              <p:nvPicPr>
                <p:cNvPr id="82" name="Picture 269">
                  <a:extLst>
                    <a:ext uri="{FF2B5EF4-FFF2-40B4-BE49-F238E27FC236}">
                      <a16:creationId xmlns:a16="http://schemas.microsoft.com/office/drawing/2014/main" id="{09EC95B7-790E-456D-ADB6-9FDA68B6F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18421" y="2340373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04A345AF-C95F-427B-9BE5-E9F0F98C7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8199" y="2282220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006E6D1-E3FB-4FC1-B274-2D7B9A9714E5}"/>
                    </a:ext>
                  </a:extLst>
                </p:cNvPr>
                <p:cNvSpPr/>
                <p:nvPr/>
              </p:nvSpPr>
              <p:spPr>
                <a:xfrm>
                  <a:off x="3546689" y="2680633"/>
                  <a:ext cx="568111" cy="1571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</a:rPr>
                    <a:t>윈도우</a:t>
                  </a:r>
                  <a:endParaRPr lang="en-US" altLang="ko-KR" sz="700" dirty="0">
                    <a:latin typeface="+mn-ea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1AF2976-95C4-4288-89C0-281BCDBD9D67}"/>
                  </a:ext>
                </a:extLst>
              </p:cNvPr>
              <p:cNvGrpSpPr/>
              <p:nvPr/>
            </p:nvGrpSpPr>
            <p:grpSpPr>
              <a:xfrm>
                <a:off x="3651506" y="3060437"/>
                <a:ext cx="397358" cy="576482"/>
                <a:chOff x="3651506" y="3060437"/>
                <a:chExt cx="397358" cy="576482"/>
              </a:xfrm>
            </p:grpSpPr>
            <p:pic>
              <p:nvPicPr>
                <p:cNvPr id="79" name="Picture 269">
                  <a:extLst>
                    <a:ext uri="{FF2B5EF4-FFF2-40B4-BE49-F238E27FC236}">
                      <a16:creationId xmlns:a16="http://schemas.microsoft.com/office/drawing/2014/main" id="{3D301A96-404F-4D69-A435-962CDF3AE0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7556" y="3129174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82">
                  <a:extLst>
                    <a:ext uri="{FF2B5EF4-FFF2-40B4-BE49-F238E27FC236}">
                      <a16:creationId xmlns:a16="http://schemas.microsoft.com/office/drawing/2014/main" id="{4528E0EB-F148-43D9-B30F-C808C4D2D4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5142" y="3060437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7480D679-98E0-472E-B050-101D7424EAC2}"/>
                    </a:ext>
                  </a:extLst>
                </p:cNvPr>
                <p:cNvSpPr/>
                <p:nvPr/>
              </p:nvSpPr>
              <p:spPr>
                <a:xfrm>
                  <a:off x="3651506" y="3479785"/>
                  <a:ext cx="397358" cy="1571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</a:rPr>
                    <a:t>리눅스</a:t>
                  </a:r>
                  <a:endParaRPr lang="en-US" altLang="ko-KR" sz="700" dirty="0">
                    <a:latin typeface="+mn-ea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AAD1B23-0B6A-49EC-9C0C-F2508B59A85B}"/>
                  </a:ext>
                </a:extLst>
              </p:cNvPr>
              <p:cNvGrpSpPr/>
              <p:nvPr/>
            </p:nvGrpSpPr>
            <p:grpSpPr>
              <a:xfrm>
                <a:off x="4279146" y="2545731"/>
                <a:ext cx="542839" cy="592261"/>
                <a:chOff x="4279146" y="2545731"/>
                <a:chExt cx="542839" cy="59226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100BF445-5589-4643-8531-626D508EF9E5}"/>
                    </a:ext>
                  </a:extLst>
                </p:cNvPr>
                <p:cNvGrpSpPr/>
                <p:nvPr/>
              </p:nvGrpSpPr>
              <p:grpSpPr>
                <a:xfrm>
                  <a:off x="4297837" y="2545731"/>
                  <a:ext cx="524148" cy="466990"/>
                  <a:chOff x="4205708" y="2569508"/>
                  <a:chExt cx="524148" cy="466990"/>
                </a:xfrm>
              </p:grpSpPr>
              <p:pic>
                <p:nvPicPr>
                  <p:cNvPr id="77" name="그림 4">
                    <a:extLst>
                      <a:ext uri="{FF2B5EF4-FFF2-40B4-BE49-F238E27FC236}">
                        <a16:creationId xmlns:a16="http://schemas.microsoft.com/office/drawing/2014/main" id="{0432492C-8358-4D81-AEE4-E8E5754FE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05708" y="2569508"/>
                    <a:ext cx="463071" cy="466990"/>
                  </a:xfrm>
                  <a:prstGeom prst="rect">
                    <a:avLst/>
                  </a:prstGeom>
                </p:spPr>
              </p:pic>
              <p:pic>
                <p:nvPicPr>
                  <p:cNvPr id="78" name="그림 34">
                    <a:extLst>
                      <a:ext uri="{FF2B5EF4-FFF2-40B4-BE49-F238E27FC236}">
                        <a16:creationId xmlns:a16="http://schemas.microsoft.com/office/drawing/2014/main" id="{5A175B87-6911-4195-AA7B-AE47666AA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91353" y="2637308"/>
                    <a:ext cx="138503" cy="1606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9B7A29F3-B30D-4536-A049-BE54AB36E6DD}"/>
                    </a:ext>
                  </a:extLst>
                </p:cNvPr>
                <p:cNvSpPr/>
                <p:nvPr/>
              </p:nvSpPr>
              <p:spPr>
                <a:xfrm>
                  <a:off x="4279146" y="2980859"/>
                  <a:ext cx="491083" cy="157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>
                      <a:latin typeface="+mn-ea"/>
                    </a:rPr>
                    <a:t>백업서버</a:t>
                  </a:r>
                  <a:endParaRPr lang="en-US" altLang="ko-KR" sz="700" b="1" dirty="0">
                    <a:latin typeface="+mn-ea"/>
                  </a:endParaRPr>
                </a:p>
              </p:txBody>
            </p:sp>
          </p:grp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CD22E86-47C6-4E5D-B39D-9D74EC8D8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4257" t="17494" r="798" b="46535"/>
            <a:stretch/>
          </p:blipFill>
          <p:spPr>
            <a:xfrm>
              <a:off x="6544895" y="3391001"/>
              <a:ext cx="1689803" cy="626128"/>
            </a:xfrm>
            <a:prstGeom prst="rect">
              <a:avLst/>
            </a:prstGeom>
          </p:spPr>
        </p:pic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4E0EBED-157F-48C2-9490-92D2F6726E7B}"/>
                </a:ext>
              </a:extLst>
            </p:cNvPr>
            <p:cNvGrpSpPr/>
            <p:nvPr/>
          </p:nvGrpSpPr>
          <p:grpSpPr>
            <a:xfrm>
              <a:off x="6525801" y="3465954"/>
              <a:ext cx="1711963" cy="522966"/>
              <a:chOff x="3810902" y="3500574"/>
              <a:chExt cx="2971137" cy="920078"/>
            </a:xfrm>
          </p:grpSpPr>
          <p:grpSp>
            <p:nvGrpSpPr>
              <p:cNvPr id="95" name="Group 57">
                <a:extLst>
                  <a:ext uri="{FF2B5EF4-FFF2-40B4-BE49-F238E27FC236}">
                    <a16:creationId xmlns:a16="http://schemas.microsoft.com/office/drawing/2014/main" id="{DA7619BE-3236-4520-AB1C-1E08EF59B1DE}"/>
                  </a:ext>
                </a:extLst>
              </p:cNvPr>
              <p:cNvGrpSpPr/>
              <p:nvPr/>
            </p:nvGrpSpPr>
            <p:grpSpPr>
              <a:xfrm>
                <a:off x="6093405" y="3516355"/>
                <a:ext cx="688634" cy="865895"/>
                <a:chOff x="3880472" y="1949133"/>
                <a:chExt cx="688634" cy="865895"/>
              </a:xfrm>
            </p:grpSpPr>
            <p:pic>
              <p:nvPicPr>
                <p:cNvPr id="106" name="Picture 258" descr="\\amust.local\spb\Marketing\Graphics\Working\DIAGRAMS\Technical_Diagrams\veeam_icons\png\file.png">
                  <a:extLst>
                    <a:ext uri="{FF2B5EF4-FFF2-40B4-BE49-F238E27FC236}">
                      <a16:creationId xmlns:a16="http://schemas.microsoft.com/office/drawing/2014/main" id="{A05CF903-1E55-42E8-AA87-33579B778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2316" y="1949133"/>
                  <a:ext cx="344947" cy="473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FCBE02B-6AE0-4E9B-8412-99B9ED865CB6}"/>
                    </a:ext>
                  </a:extLst>
                </p:cNvPr>
                <p:cNvSpPr txBox="1"/>
                <p:nvPr/>
              </p:nvSpPr>
              <p:spPr>
                <a:xfrm>
                  <a:off x="3880472" y="2572601"/>
                  <a:ext cx="688634" cy="24242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ru-RU" sz="600" b="1" dirty="0">
                      <a:latin typeface="+mn-ea"/>
                    </a:rPr>
                    <a:t>.</a:t>
                  </a:r>
                  <a:r>
                    <a:rPr lang="en-US" sz="600" b="1" dirty="0">
                      <a:latin typeface="+mn-ea"/>
                    </a:rPr>
                    <a:t>CSV list</a:t>
                  </a:r>
                </a:p>
              </p:txBody>
            </p:sp>
          </p:grpSp>
          <p:grpSp>
            <p:nvGrpSpPr>
              <p:cNvPr id="96" name="Group 60">
                <a:extLst>
                  <a:ext uri="{FF2B5EF4-FFF2-40B4-BE49-F238E27FC236}">
                    <a16:creationId xmlns:a16="http://schemas.microsoft.com/office/drawing/2014/main" id="{009F7BA3-FA8E-4046-AC19-1F410B086D90}"/>
                  </a:ext>
                </a:extLst>
              </p:cNvPr>
              <p:cNvGrpSpPr/>
              <p:nvPr/>
            </p:nvGrpSpPr>
            <p:grpSpPr>
              <a:xfrm>
                <a:off x="3810902" y="3528441"/>
                <a:ext cx="989296" cy="867744"/>
                <a:chOff x="1597969" y="1961219"/>
                <a:chExt cx="989296" cy="867744"/>
              </a:xfrm>
            </p:grpSpPr>
            <p:sp>
              <p:nvSpPr>
                <p:cNvPr id="104" name="Rectangle 61">
                  <a:extLst>
                    <a:ext uri="{FF2B5EF4-FFF2-40B4-BE49-F238E27FC236}">
                      <a16:creationId xmlns:a16="http://schemas.microsoft.com/office/drawing/2014/main" id="{D206FDB4-B825-4899-A55A-EE36FAF9EF72}"/>
                    </a:ext>
                  </a:extLst>
                </p:cNvPr>
                <p:cNvSpPr/>
                <p:nvPr/>
              </p:nvSpPr>
              <p:spPr>
                <a:xfrm>
                  <a:off x="1597969" y="2586536"/>
                  <a:ext cx="989296" cy="24242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600" b="1" dirty="0">
                      <a:latin typeface="+mn-ea"/>
                    </a:rPr>
                    <a:t>Individual PCs</a:t>
                  </a:r>
                </a:p>
              </p:txBody>
            </p:sp>
            <p:pic>
              <p:nvPicPr>
                <p:cNvPr id="105" name="Picture 115">
                  <a:extLst>
                    <a:ext uri="{FF2B5EF4-FFF2-40B4-BE49-F238E27FC236}">
                      <a16:creationId xmlns:a16="http://schemas.microsoft.com/office/drawing/2014/main" id="{5F156B53-2B7D-451A-9727-D75A659438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80286" y="1961219"/>
                  <a:ext cx="595253" cy="449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7" name="Group 63">
                <a:extLst>
                  <a:ext uri="{FF2B5EF4-FFF2-40B4-BE49-F238E27FC236}">
                    <a16:creationId xmlns:a16="http://schemas.microsoft.com/office/drawing/2014/main" id="{C75A7ED0-2647-4A4A-91D5-14B6FECE6EB5}"/>
                  </a:ext>
                </a:extLst>
              </p:cNvPr>
              <p:cNvGrpSpPr/>
              <p:nvPr/>
            </p:nvGrpSpPr>
            <p:grpSpPr>
              <a:xfrm>
                <a:off x="5005602" y="3516355"/>
                <a:ext cx="728720" cy="904297"/>
                <a:chOff x="2792669" y="1949133"/>
                <a:chExt cx="728720" cy="904297"/>
              </a:xfrm>
            </p:grpSpPr>
            <p:sp>
              <p:nvSpPr>
                <p:cNvPr id="100" name="Rectangle 64">
                  <a:extLst>
                    <a:ext uri="{FF2B5EF4-FFF2-40B4-BE49-F238E27FC236}">
                      <a16:creationId xmlns:a16="http://schemas.microsoft.com/office/drawing/2014/main" id="{C9313347-A4E1-4F00-9DEC-CEA9709AE880}"/>
                    </a:ext>
                  </a:extLst>
                </p:cNvPr>
                <p:cNvSpPr/>
                <p:nvPr/>
              </p:nvSpPr>
              <p:spPr>
                <a:xfrm>
                  <a:off x="2792669" y="2496170"/>
                  <a:ext cx="728720" cy="35726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600" b="1" dirty="0">
                      <a:latin typeface="+mn-ea"/>
                    </a:rPr>
                    <a:t>Active</a:t>
                  </a:r>
                  <a:br>
                    <a:rPr lang="en-US" sz="600" b="1" dirty="0">
                      <a:latin typeface="+mn-ea"/>
                    </a:rPr>
                  </a:br>
                  <a:r>
                    <a:rPr lang="en-US" sz="600" b="1" dirty="0">
                      <a:latin typeface="+mn-ea"/>
                    </a:rPr>
                    <a:t>Directory</a:t>
                  </a:r>
                </a:p>
              </p:txBody>
            </p:sp>
            <p:grpSp>
              <p:nvGrpSpPr>
                <p:cNvPr id="101" name="Group 65">
                  <a:extLst>
                    <a:ext uri="{FF2B5EF4-FFF2-40B4-BE49-F238E27FC236}">
                      <a16:creationId xmlns:a16="http://schemas.microsoft.com/office/drawing/2014/main" id="{37969C6B-A4C3-4E2A-BD97-0FC08A72CE3E}"/>
                    </a:ext>
                  </a:extLst>
                </p:cNvPr>
                <p:cNvGrpSpPr/>
                <p:nvPr/>
              </p:nvGrpSpPr>
              <p:grpSpPr>
                <a:xfrm>
                  <a:off x="2991455" y="1949133"/>
                  <a:ext cx="344947" cy="473972"/>
                  <a:chOff x="2902927" y="1945373"/>
                  <a:chExt cx="344947" cy="473972"/>
                </a:xfrm>
              </p:grpSpPr>
              <p:pic>
                <p:nvPicPr>
                  <p:cNvPr id="102" name="Picture 258" descr="\\amust.local\spb\Marketing\Graphics\Working\DIAGRAMS\Technical_Diagrams\veeam_icons\png\file.png">
                    <a:extLst>
                      <a:ext uri="{FF2B5EF4-FFF2-40B4-BE49-F238E27FC236}">
                        <a16:creationId xmlns:a16="http://schemas.microsoft.com/office/drawing/2014/main" id="{6C28A33C-F62D-489C-911A-AD0808B108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927" y="1945373"/>
                    <a:ext cx="344947" cy="4739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Picture 67">
                    <a:extLst>
                      <a:ext uri="{FF2B5EF4-FFF2-40B4-BE49-F238E27FC236}">
                        <a16:creationId xmlns:a16="http://schemas.microsoft.com/office/drawing/2014/main" id="{C0879891-AEFF-4C7F-AC54-7EE27DD55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61492" y="2091191"/>
                    <a:ext cx="235799" cy="235729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98" name="Straight Connector 68">
                <a:extLst>
                  <a:ext uri="{FF2B5EF4-FFF2-40B4-BE49-F238E27FC236}">
                    <a16:creationId xmlns:a16="http://schemas.microsoft.com/office/drawing/2014/main" id="{9E215375-6592-4FDB-942F-05ADE48A32C5}"/>
                  </a:ext>
                </a:extLst>
              </p:cNvPr>
              <p:cNvCxnSpPr/>
              <p:nvPr/>
            </p:nvCxnSpPr>
            <p:spPr>
              <a:xfrm>
                <a:off x="4846430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69">
                <a:extLst>
                  <a:ext uri="{FF2B5EF4-FFF2-40B4-BE49-F238E27FC236}">
                    <a16:creationId xmlns:a16="http://schemas.microsoft.com/office/drawing/2014/main" id="{5EC324BD-F02E-4935-970F-BE3F7644137E}"/>
                  </a:ext>
                </a:extLst>
              </p:cNvPr>
              <p:cNvCxnSpPr/>
              <p:nvPr/>
            </p:nvCxnSpPr>
            <p:spPr>
              <a:xfrm>
                <a:off x="5907292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95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A8461-11CF-4C17-8FF2-C1F33F9F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319A8-159D-45FD-8E35-AE41123FD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489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에 운영중인 </a:t>
            </a:r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어플리케이션을 어플리케이션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자동인지를 통해 에이전트 및 모듈을 설치하지않고 온라인 백업을 수행하여 백업 시스템 구축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백업 시에 비즈니스 영향을 최소화합니다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130EDA-0490-4AB5-B142-A3186CB53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3000" y="1756088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어플리케이션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자동인지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181AD-314D-4EE3-AC38-9F2A74891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3076" name="Picture 4" descr="Application-Aware Processing">
            <a:extLst>
              <a:ext uri="{FF2B5EF4-FFF2-40B4-BE49-F238E27FC236}">
                <a16:creationId xmlns:a16="http://schemas.microsoft.com/office/drawing/2014/main" id="{2E3A7952-7DE1-4CB4-83A7-55EB7884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360" y="2376543"/>
            <a:ext cx="4490528" cy="317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ication-Aware Processing">
            <a:extLst>
              <a:ext uri="{FF2B5EF4-FFF2-40B4-BE49-F238E27FC236}">
                <a16:creationId xmlns:a16="http://schemas.microsoft.com/office/drawing/2014/main" id="{2756622E-FB50-47FB-BDEE-2EBE2DF4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49" y="3533468"/>
            <a:ext cx="2662164" cy="29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C3C3C5-54C1-4107-9513-6F1BEFC6E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1E623-F048-4243-93A5-6ED871EB555E}"/>
              </a:ext>
            </a:extLst>
          </p:cNvPr>
          <p:cNvSpPr txBox="1"/>
          <p:nvPr/>
        </p:nvSpPr>
        <p:spPr>
          <a:xfrm>
            <a:off x="641268" y="2609818"/>
            <a:ext cx="2656584" cy="770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ko-KR" altLang="en-US" sz="1400" dirty="0"/>
              <a:t>에이전트 설치</a:t>
            </a:r>
            <a:endParaRPr lang="en-US" altLang="ko-KR" sz="1400" dirty="0"/>
          </a:p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ko-KR" altLang="en-US" sz="1400" dirty="0"/>
              <a:t>온라인 모듈 설치</a:t>
            </a:r>
            <a:endParaRPr lang="en-US" altLang="ko-KR" sz="1400" dirty="0"/>
          </a:p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en-US" altLang="ko-KR" sz="1400" dirty="0"/>
              <a:t>DB </a:t>
            </a:r>
            <a:r>
              <a:rPr lang="ko-KR" altLang="en-US" sz="1400" dirty="0"/>
              <a:t>및 어플리케이션 라이선스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4746A1D5-5080-43C5-BEBD-138EDF6ADE5B}"/>
              </a:ext>
            </a:extLst>
          </p:cNvPr>
          <p:cNvSpPr/>
          <p:nvPr/>
        </p:nvSpPr>
        <p:spPr>
          <a:xfrm>
            <a:off x="1071602" y="2004441"/>
            <a:ext cx="1835379" cy="1981083"/>
          </a:xfrm>
          <a:prstGeom prst="mathMultiply">
            <a:avLst>
              <a:gd name="adj1" fmla="val 17785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F2A7C66-7AE3-412F-9710-D28D06B682C2}"/>
              </a:ext>
            </a:extLst>
          </p:cNvPr>
          <p:cNvSpPr/>
          <p:nvPr/>
        </p:nvSpPr>
        <p:spPr>
          <a:xfrm>
            <a:off x="1654089" y="3644085"/>
            <a:ext cx="605215" cy="684051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C56FD0-8CD1-491E-9732-DF2A28A2C77B}"/>
              </a:ext>
            </a:extLst>
          </p:cNvPr>
          <p:cNvSpPr/>
          <p:nvPr/>
        </p:nvSpPr>
        <p:spPr>
          <a:xfrm>
            <a:off x="489965" y="4381226"/>
            <a:ext cx="2890477" cy="1026233"/>
          </a:xfrm>
          <a:prstGeom prst="roundRect">
            <a:avLst/>
          </a:prstGeom>
          <a:solidFill>
            <a:srgbClr val="00B33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600" b="1" dirty="0" err="1">
                <a:solidFill>
                  <a:schemeClr val="bg1"/>
                </a:solidFill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</a:rPr>
              <a:t>비즈니스 영향 최소화</a:t>
            </a:r>
            <a:br>
              <a:rPr lang="en-US" altLang="ko-KR" sz="1600" b="1" dirty="0">
                <a:solidFill>
                  <a:schemeClr val="bg1"/>
                </a:solidFill>
              </a:rPr>
            </a:br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시스템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구축 및 백업 시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  <a:p>
            <a:pPr latinLnBrk="0">
              <a:spcAft>
                <a:spcPts val="200"/>
              </a:spcAft>
            </a:pPr>
            <a:r>
              <a:rPr lang="en-US" altLang="ko-KR" sz="1600" b="1" dirty="0">
                <a:solidFill>
                  <a:schemeClr val="bg1"/>
                </a:solidFill>
              </a:rPr>
              <a:t>ii. </a:t>
            </a:r>
            <a:r>
              <a:rPr lang="ko-KR" altLang="en-US" sz="1600" b="1" dirty="0">
                <a:solidFill>
                  <a:schemeClr val="bg1"/>
                </a:solidFill>
              </a:rPr>
              <a:t>비용 절감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08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A8461-11CF-4C17-8FF2-C1F33F9F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319A8-159D-45FD-8E35-AE41123FD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MS SQL</a:t>
            </a:r>
            <a:r>
              <a:rPr lang="ko-KR" altLang="en-US" dirty="0">
                <a:latin typeface="+mn-ea"/>
              </a:rPr>
              <a:t>과 오라클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에 대해 에이전트리스 방식으로 트랜잭션 단위 복원을 제공하고 익스체인지는 메시지와 메일박스 단위 복구 기능을 제공하며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윈도우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리눅스의 파일단위 복구를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A244E-C359-400B-BFAD-8C3950FA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437" y="2293782"/>
            <a:ext cx="3087733" cy="4133331"/>
          </a:xfrm>
          <a:solidFill>
            <a:srgbClr val="F2F2F2"/>
          </a:solidFill>
          <a:ln>
            <a:solidFill>
              <a:srgbClr val="FFFFFF">
                <a:lumMod val="65000"/>
              </a:srgbClr>
            </a:solidFill>
          </a:ln>
        </p:spPr>
        <p:txBody>
          <a:bodyPr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에이전트리스 방식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데이터에서 필요한 부분만 즉시 추출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SQL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의 테이블단위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오라클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 및 거래단위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익스체인지는 메시지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메일박스 단위 복구 가능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일반 윈도우와 리눅스의 경우 드래그 앤 드롭 복사 제공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빔 익스플로러로 또는 윈도우 탐색기로 탐색가능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130EDA-0490-4AB5-B142-A3186CB53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00226F-E209-4BAD-A881-E444C7900B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93"/>
          <a:stretch/>
        </p:blipFill>
        <p:spPr>
          <a:xfrm>
            <a:off x="489830" y="2293783"/>
            <a:ext cx="4440611" cy="3590992"/>
          </a:xfrm>
          <a:prstGeom prst="rect">
            <a:avLst/>
          </a:prstGeom>
        </p:spPr>
      </p:pic>
      <p:pic>
        <p:nvPicPr>
          <p:cNvPr id="6" name="Picture 2" descr="https://img.veeam.com/product_pages/v9/screenshots/veor_restore_wizard.png">
            <a:extLst>
              <a:ext uri="{FF2B5EF4-FFF2-40B4-BE49-F238E27FC236}">
                <a16:creationId xmlns:a16="http://schemas.microsoft.com/office/drawing/2014/main" id="{9572B586-FAB6-4811-8BCE-065D01F5C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273"/>
          <a:stretch/>
        </p:blipFill>
        <p:spPr bwMode="auto">
          <a:xfrm>
            <a:off x="1644694" y="2871655"/>
            <a:ext cx="4440611" cy="36590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3000" y="1756088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(Veeam Explorer)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181AD-314D-4EE3-AC38-9F2A74891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50FD-0B52-44CB-85DB-A496E4317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55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2CDCB8E-76AB-4791-96C1-A97F183E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05B7E-A0E9-4047-A778-3C1231EB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에이전트리스 방식으로 </a:t>
            </a:r>
            <a:r>
              <a:rPr lang="en-US" altLang="ko-KR" dirty="0">
                <a:latin typeface="+mn-ea"/>
              </a:rPr>
              <a:t>VM </a:t>
            </a:r>
            <a:r>
              <a:rPr lang="ko-KR" altLang="en-US" dirty="0">
                <a:latin typeface="+mn-ea"/>
              </a:rPr>
              <a:t>백업 후 </a:t>
            </a:r>
            <a:r>
              <a:rPr lang="en-US" altLang="ko-KR" dirty="0">
                <a:latin typeface="+mn-ea"/>
              </a:rPr>
              <a:t>MS SQL</a:t>
            </a:r>
            <a:r>
              <a:rPr lang="ko-KR" altLang="en-US" dirty="0">
                <a:latin typeface="+mn-ea"/>
              </a:rPr>
              <a:t>의 특정시점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트랜잭션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테이블 스키마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백업시점으로의 원복 등 다양한 복구 시나리오를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E639D51-A692-47D9-9298-A5D80CA983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049" y="6046112"/>
            <a:ext cx="8640000" cy="540000"/>
          </a:xfrm>
        </p:spPr>
        <p:txBody>
          <a:bodyPr/>
          <a:lstStyle/>
          <a:p>
            <a:r>
              <a:rPr lang="en-US" altLang="ko-KR" dirty="0"/>
              <a:t>Veeam Backup Explorers User Guide, Restoring Database to the Specific Transaction,  </a:t>
            </a:r>
            <a:r>
              <a:rPr lang="en-US" altLang="ko-KR" dirty="0">
                <a:hlinkClick r:id="rId2"/>
              </a:rPr>
              <a:t>https://helpcenter.veeam.com/docs/backup/explorers/vesql_rest_scenario_3_trans.html?ver=95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Schema and Data, </a:t>
            </a:r>
            <a:r>
              <a:rPr lang="en-US" altLang="ko-KR" dirty="0">
                <a:hlinkClick r:id="rId3"/>
              </a:rPr>
              <a:t>https://helpcenter.veeam.com/docs/backup/explorers/vesql_restore_schema.html?ver=95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Point in Time, </a:t>
            </a:r>
            <a:r>
              <a:rPr lang="en-US" altLang="ko-KR" dirty="0">
                <a:hlinkClick r:id="rId4"/>
              </a:rPr>
              <a:t>https://helpcenter.veeam.com/docs/backup/explorers/vesql_rest_scenario_2_pt_time.html?ver=95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4B12E40-A8A0-4C63-879C-7061B06A8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2B0CC8-2254-48EC-8991-C63CFB05F607}"/>
              </a:ext>
            </a:extLst>
          </p:cNvPr>
          <p:cNvGrpSpPr/>
          <p:nvPr/>
        </p:nvGrpSpPr>
        <p:grpSpPr>
          <a:xfrm>
            <a:off x="476638" y="2263368"/>
            <a:ext cx="8832434" cy="3732048"/>
            <a:chOff x="161925" y="2082488"/>
            <a:chExt cx="9160824" cy="3961312"/>
          </a:xfrm>
        </p:grpSpPr>
        <p:pic>
          <p:nvPicPr>
            <p:cNvPr id="5" name="Picture 2" descr="Restoring Database to the Specific Transaction">
              <a:extLst>
                <a:ext uri="{FF2B5EF4-FFF2-40B4-BE49-F238E27FC236}">
                  <a16:creationId xmlns:a16="http://schemas.microsoft.com/office/drawing/2014/main" id="{7E4BFE65-2428-4194-8A06-9C7F539E0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6"/>
            <a:stretch/>
          </p:blipFill>
          <p:spPr bwMode="auto">
            <a:xfrm>
              <a:off x="161925" y="2083800"/>
              <a:ext cx="7896259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939F30-D1CC-4572-A1DF-ECAB9836C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021"/>
            <a:stretch/>
          </p:blipFill>
          <p:spPr>
            <a:xfrm>
              <a:off x="2512502" y="2083800"/>
              <a:ext cx="4785247" cy="39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4" descr="Restoring Database to the Current Restore Point">
              <a:extLst>
                <a:ext uri="{FF2B5EF4-FFF2-40B4-BE49-F238E27FC236}">
                  <a16:creationId xmlns:a16="http://schemas.microsoft.com/office/drawing/2014/main" id="{492ABAAB-A700-433D-A8C0-25DA2DEA8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 b="29503"/>
            <a:stretch/>
          </p:blipFill>
          <p:spPr bwMode="auto">
            <a:xfrm>
              <a:off x="5272748" y="2082488"/>
              <a:ext cx="4050001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2EF647-7EDE-4B89-8AE3-CD16D45AC28E}"/>
              </a:ext>
            </a:extLst>
          </p:cNvPr>
          <p:cNvSpPr/>
          <p:nvPr/>
        </p:nvSpPr>
        <p:spPr>
          <a:xfrm>
            <a:off x="3153000" y="174930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</a:rPr>
              <a:t>에이전트리스 </a:t>
            </a:r>
            <a:r>
              <a:rPr lang="en-US" altLang="ko-KR" sz="1200" b="1" dirty="0">
                <a:solidFill>
                  <a:schemeClr val="tx1"/>
                </a:solidFill>
              </a:rPr>
              <a:t>MS SQL 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AC819-EBD6-40D5-A6E3-B03A4CBC7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8F2AA7-E7F8-4AF8-AB51-98F81302FC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6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일반 부문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7D5588-3FAF-4CC8-A5EA-B654F68A3410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2909612"/>
            <a:chExt cx="7238263" cy="10233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5141EA-06D8-49B6-9659-15E0C1A7531D}"/>
                </a:ext>
              </a:extLst>
            </p:cNvPr>
            <p:cNvGrpSpPr/>
            <p:nvPr/>
          </p:nvGrpSpPr>
          <p:grpSpPr>
            <a:xfrm>
              <a:off x="3255434" y="2925000"/>
              <a:ext cx="4423099" cy="1008000"/>
              <a:chOff x="3255434" y="1322803"/>
              <a:chExt cx="4423099" cy="1008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24F42D-8EA6-484B-8E2E-8D8BFCFEDCB9}"/>
                  </a:ext>
                </a:extLst>
              </p:cNvPr>
              <p:cNvSpPr txBox="1"/>
              <p:nvPr/>
            </p:nvSpPr>
            <p:spPr>
              <a:xfrm>
                <a:off x="3445466" y="1322803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1.1 </a:t>
                </a:r>
                <a:r>
                  <a:rPr lang="ko-KR" altLang="en-US" sz="1200" b="1" dirty="0"/>
                  <a:t>제안 개요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1.2 </a:t>
                </a:r>
                <a:r>
                  <a:rPr lang="ko-KR" altLang="en-US" sz="1200" b="1" dirty="0"/>
                  <a:t>제안사 현황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1.3 </a:t>
                </a:r>
                <a:r>
                  <a:rPr lang="ko-KR" altLang="en-US" sz="1200" b="1" dirty="0"/>
                  <a:t>최근 년도 결산 재무제표 요약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1.4 </a:t>
                </a:r>
                <a:r>
                  <a:rPr lang="ko-KR" altLang="en-US" sz="1200" b="1" dirty="0"/>
                  <a:t>본 사업과 유사한 사업 수행실적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899D1A-5049-4345-9243-1B24A4D1D8F9}"/>
                  </a:ext>
                </a:extLst>
              </p:cNvPr>
              <p:cNvCxnSpPr/>
              <p:nvPr/>
            </p:nvCxnSpPr>
            <p:spPr>
              <a:xfrm>
                <a:off x="3255434" y="1322803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52920-F536-4737-BC68-70E0406E8D5E}"/>
                </a:ext>
              </a:extLst>
            </p:cNvPr>
            <p:cNvSpPr txBox="1"/>
            <p:nvPr/>
          </p:nvSpPr>
          <p:spPr>
            <a:xfrm>
              <a:off x="440270" y="290961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1. </a:t>
              </a:r>
              <a:r>
                <a:rPr lang="ko-KR" altLang="en-US" sz="1600" b="1" dirty="0"/>
                <a:t>일반 부문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1E462-A7C5-4131-8381-0E28DAE02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24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C419-FF39-43BF-A599-15BD4CB8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6E8408-ED07-448F-AA77-BA919EA2B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245" y="1080000"/>
            <a:ext cx="9492656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에이전트리스 방식으로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의 오라클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의 특정시점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트랜잭션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백업시점으로의 원복 등 다양한 복구 시나리오를 제공합니다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986EF-015B-4F69-89FA-17351BB81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000" y="5892409"/>
            <a:ext cx="8640000" cy="540000"/>
          </a:xfrm>
        </p:spPr>
        <p:txBody>
          <a:bodyPr/>
          <a:lstStyle/>
          <a:p>
            <a:r>
              <a:rPr lang="en-US" altLang="ko-KR" dirty="0"/>
              <a:t>Veeam Backup Explorers User Guide, Restoring Database to the Current Restore Point, </a:t>
            </a:r>
            <a:r>
              <a:rPr lang="en-US" altLang="ko-KR" dirty="0">
                <a:hlinkClick r:id="rId2"/>
              </a:rPr>
              <a:t>https://helpcenter.veeam.com/docs/backup/explorers/veo_restore_one.html?ver=95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Point in Time, </a:t>
            </a:r>
            <a:r>
              <a:rPr lang="en-US" altLang="ko-KR" dirty="0">
                <a:hlinkClick r:id="rId3"/>
              </a:rPr>
              <a:t>https://helpcenter.veeam.com/docs/backup/explorers/veo_rest_scenario_2_pt_time.html?ver=95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Transaction, </a:t>
            </a:r>
            <a:r>
              <a:rPr lang="en-US" altLang="ko-KR" dirty="0">
                <a:hlinkClick r:id="rId4"/>
              </a:rPr>
              <a:t>https://helpcenter.veeam.com/docs/backup/explorers/veo_rest_scenario_3_trans.html?ver=95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1CFF5-6CBF-40C1-8A01-4529BB7D3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pic>
        <p:nvPicPr>
          <p:cNvPr id="6" name="Picture 2" descr="Step 2. Fine-tune the Restore Point">
            <a:extLst>
              <a:ext uri="{FF2B5EF4-FFF2-40B4-BE49-F238E27FC236}">
                <a16:creationId xmlns:a16="http://schemas.microsoft.com/office/drawing/2014/main" id="{AF9CF662-6EEF-43DA-9528-71A22347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2312989"/>
            <a:ext cx="4105276" cy="33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0F72D6-C8D3-4166-B4A4-1D4800992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75" y="2312989"/>
            <a:ext cx="4123150" cy="3350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2E48E8-5891-4216-A86A-A02006864DEE}"/>
              </a:ext>
            </a:extLst>
          </p:cNvPr>
          <p:cNvSpPr/>
          <p:nvPr/>
        </p:nvSpPr>
        <p:spPr>
          <a:xfrm>
            <a:off x="3153000" y="1749313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</a:rPr>
              <a:t>에이전트리스 오라클 </a:t>
            </a:r>
            <a:r>
              <a:rPr lang="en-US" altLang="ko-KR" sz="1200" b="1" dirty="0">
                <a:solidFill>
                  <a:schemeClr val="tx1"/>
                </a:solidFill>
              </a:rPr>
              <a:t>DB 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BFBBB7-038E-43C7-A217-1A6FF1799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A0652-D264-4384-AC9F-626CE79A0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7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  <a:endParaRPr lang="ko-KR" altLang="en-US" dirty="0">
              <a:latin typeface="+mj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652311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단일 에이전트를 통해 데이터 </a:t>
            </a:r>
            <a:r>
              <a:rPr lang="ko-KR" altLang="en-US" dirty="0" err="1">
                <a:latin typeface="+mn-ea"/>
              </a:rPr>
              <a:t>백업뿐만</a:t>
            </a:r>
            <a:r>
              <a:rPr lang="ko-KR" altLang="en-US" dirty="0">
                <a:latin typeface="+mn-ea"/>
              </a:rPr>
              <a:t> 아니라 장애 발생 시 즉각적인 </a:t>
            </a:r>
            <a:r>
              <a:rPr lang="en-US" altLang="ko-KR" dirty="0">
                <a:latin typeface="+mn-ea"/>
              </a:rPr>
              <a:t>OS BMR </a:t>
            </a:r>
            <a:r>
              <a:rPr lang="ko-KR" altLang="en-US" dirty="0">
                <a:latin typeface="+mn-ea"/>
              </a:rPr>
              <a:t>복구를 지원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물리서버 백업 이미지에 대하여 리눅스와 윈도우</a:t>
            </a:r>
            <a:r>
              <a:rPr lang="en-US" altLang="ko-KR" dirty="0">
                <a:latin typeface="+mn-ea"/>
              </a:rPr>
              <a:t> OS </a:t>
            </a:r>
            <a:r>
              <a:rPr lang="ko-KR" altLang="en-US" dirty="0">
                <a:latin typeface="+mn-ea"/>
              </a:rPr>
              <a:t>복구용 부트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(USB, CD/DVD, ISO)</a:t>
            </a:r>
            <a:r>
              <a:rPr lang="ko-KR" altLang="en-US" dirty="0">
                <a:latin typeface="+mn-ea"/>
              </a:rPr>
              <a:t>를 제공하여 즉각적인 복구를 수행 함으로서 장애 시 빠른 복원을 제공합니다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1E29B6-5163-4892-8D64-455FCB9D7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2.2 </a:t>
            </a:r>
            <a:r>
              <a:rPr lang="ko-KR" altLang="en-US" dirty="0">
                <a:latin typeface="+mj-lt"/>
              </a:rPr>
              <a:t>장비 기능 및 규격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C59F20-A05B-4371-A6FB-17B6C7CDB07C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이기종 서버 및 상이 용량 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P2V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Debian, CentOS,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Redhat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Oracle, Ubuntu,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Suse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등 다양한 리눅스 지원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282932C-20B9-4DA0-B0B8-3712999D7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445" t="33498" r="32862" b="38585"/>
            <a:stretch/>
          </p:blipFill>
          <p:spPr>
            <a:xfrm>
              <a:off x="744738" y="2750074"/>
              <a:ext cx="1629346" cy="785486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1D19AC5-0237-4E6B-A771-4056F04F9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9" t="27122" r="20035" b="29764"/>
            <a:stretch/>
          </p:blipFill>
          <p:spPr>
            <a:xfrm>
              <a:off x="2479353" y="2750995"/>
              <a:ext cx="1487162" cy="78456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4ACABC7A-0EE0-4D8A-86A1-9A1E7197A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4" t="10985" r="6679" b="55181"/>
            <a:stretch/>
          </p:blipFill>
          <p:spPr>
            <a:xfrm>
              <a:off x="744738" y="3612467"/>
              <a:ext cx="3221777" cy="941737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80C975C-F10F-4F34-8E5E-B0A3356B3883}"/>
                </a:ext>
              </a:extLst>
            </p:cNvPr>
            <p:cNvSpPr/>
            <p:nvPr/>
          </p:nvSpPr>
          <p:spPr>
            <a:xfrm>
              <a:off x="412410" y="2412994"/>
              <a:ext cx="223012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부트 이미지를 통한 복구 과정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8293FC-3EFF-4B34-9A39-3B95E50CAC36}"/>
              </a:ext>
            </a:extLst>
          </p:cNvPr>
          <p:cNvGrpSpPr/>
          <p:nvPr/>
        </p:nvGrpSpPr>
        <p:grpSpPr>
          <a:xfrm>
            <a:off x="5060063" y="2312988"/>
            <a:ext cx="4092212" cy="4058802"/>
            <a:chOff x="4605175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605175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605175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이기종 서버 및 상이 용량 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P2V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분실 패스워드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7 SP1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10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2008 R2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2016</a:t>
              </a:r>
            </a:p>
            <a:p>
              <a:pPr marL="59347" indent="-59347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endPara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554AD1C-AB46-4362-9A37-24C247CC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407" y="2722488"/>
              <a:ext cx="1765817" cy="10760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80C55D7-814F-4D84-9A39-DC89A3B42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105"/>
            <a:stretch/>
          </p:blipFill>
          <p:spPr>
            <a:xfrm>
              <a:off x="6617482" y="3693916"/>
              <a:ext cx="1477521" cy="85857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4C49E9D-E5BD-4FED-9F5E-0B790730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1094" b="21838"/>
            <a:stretch/>
          </p:blipFill>
          <p:spPr>
            <a:xfrm>
              <a:off x="7100661" y="2745544"/>
              <a:ext cx="1176275" cy="1163211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A26A9BE-645E-4154-841D-5010F475C3ED}"/>
                </a:ext>
              </a:extLst>
            </p:cNvPr>
            <p:cNvSpPr/>
            <p:nvPr/>
          </p:nvSpPr>
          <p:spPr>
            <a:xfrm>
              <a:off x="4808174" y="2432449"/>
              <a:ext cx="548544" cy="242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복구 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FEB412-DFCA-4126-A26F-3865F5F0B36D}"/>
                </a:ext>
              </a:extLst>
            </p:cNvPr>
            <p:cNvSpPr/>
            <p:nvPr/>
          </p:nvSpPr>
          <p:spPr>
            <a:xfrm>
              <a:off x="6678281" y="2428318"/>
              <a:ext cx="1669209" cy="242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부트 이미지를 통한 복구 과정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B41A81-5E23-4C82-90D5-610173625895}"/>
              </a:ext>
            </a:extLst>
          </p:cNvPr>
          <p:cNvSpPr/>
          <p:nvPr/>
        </p:nvSpPr>
        <p:spPr>
          <a:xfrm>
            <a:off x="994408" y="174685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리눅스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OS BMR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복원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14654-C1E0-4DD2-B6CD-9B01777F9A49}"/>
              </a:ext>
            </a:extLst>
          </p:cNvPr>
          <p:cNvSpPr/>
          <p:nvPr/>
        </p:nvSpPr>
        <p:spPr>
          <a:xfrm>
            <a:off x="5339302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윈도우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BMR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복원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183C4-5A7F-442A-95E1-3AB4B2898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897501-8E9B-449B-BEBD-D61BCF206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2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0524B-EFB2-4329-BD18-428B78E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F9A2D-825F-46C9-A97F-7F48356972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VMware, Nutanix AHV, x86 </a:t>
            </a:r>
            <a:r>
              <a:rPr lang="ko-KR" altLang="en-US" dirty="0">
                <a:latin typeface="+mn-ea"/>
              </a:rPr>
              <a:t>윈도우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리눅스의 백업과 복제 작업을 하나의 화면에서 중앙관리하고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MS-Hyper </a:t>
            </a:r>
            <a:r>
              <a:rPr lang="ko-KR" altLang="en-US" dirty="0">
                <a:latin typeface="+mn-ea"/>
              </a:rPr>
              <a:t>운영 가상화 환경에 대한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실시간 모니터링 및 리포팅을 위한 솔루션을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C3E8E-C341-4414-8464-4022BD234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775" y="6064584"/>
            <a:ext cx="8443150" cy="540000"/>
          </a:xfrm>
        </p:spPr>
        <p:txBody>
          <a:bodyPr/>
          <a:lstStyle/>
          <a:p>
            <a:r>
              <a:rPr lang="en-US" altLang="ko-KR" dirty="0"/>
              <a:t>Veeam One 9.5 Monitor User Guide, </a:t>
            </a:r>
            <a:r>
              <a:rPr lang="en-US" altLang="ko-KR" dirty="0">
                <a:hlinkClick r:id="rId2"/>
              </a:rPr>
              <a:t>https://helpcenter.veeam.com/docs/one/monitor/about.html?ver=95</a:t>
            </a:r>
            <a:endParaRPr lang="en-US" altLang="ko-KR" dirty="0"/>
          </a:p>
          <a:p>
            <a:r>
              <a:rPr lang="en-US" altLang="ko-KR" dirty="0"/>
              <a:t>Veeam One 9.5 Reporter User Guide, </a:t>
            </a:r>
            <a:r>
              <a:rPr lang="en-US" altLang="ko-KR" dirty="0">
                <a:hlinkClick r:id="rId3"/>
              </a:rPr>
              <a:t>https://helpcenter.veeam.com/docs/one/reporter/about.html?ver=95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226BD-742D-4179-9F22-2F12CD7E5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AA2519-6B8E-4EC9-8AAB-5398D0A220A2}"/>
              </a:ext>
            </a:extLst>
          </p:cNvPr>
          <p:cNvGrpSpPr/>
          <p:nvPr/>
        </p:nvGrpSpPr>
        <p:grpSpPr>
          <a:xfrm>
            <a:off x="739775" y="2312988"/>
            <a:ext cx="8443151" cy="3729189"/>
            <a:chOff x="323137" y="2412000"/>
            <a:chExt cx="8597167" cy="3168000"/>
          </a:xfrm>
        </p:grpSpPr>
        <p:pic>
          <p:nvPicPr>
            <p:cNvPr id="6" name="Picture 10" descr="Click to zoom in">
              <a:extLst>
                <a:ext uri="{FF2B5EF4-FFF2-40B4-BE49-F238E27FC236}">
                  <a16:creationId xmlns:a16="http://schemas.microsoft.com/office/drawing/2014/main" id="{59E4FE9B-6957-45EE-8442-07094EBE1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7" y="2412000"/>
              <a:ext cx="4600718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938ABE-0E55-4DEE-91D8-82527991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422" y="2412000"/>
              <a:ext cx="4139780" cy="316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3" descr="Dashboard">
              <a:extLst>
                <a:ext uri="{FF2B5EF4-FFF2-40B4-BE49-F238E27FC236}">
                  <a16:creationId xmlns:a16="http://schemas.microsoft.com/office/drawing/2014/main" id="{328750B3-A5C0-453C-B608-C1092FF773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"/>
            <a:stretch/>
          </p:blipFill>
          <p:spPr bwMode="auto">
            <a:xfrm>
              <a:off x="2378769" y="2412000"/>
              <a:ext cx="5181834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luster, Host, Storage and VM Views">
              <a:extLst>
                <a:ext uri="{FF2B5EF4-FFF2-40B4-BE49-F238E27FC236}">
                  <a16:creationId xmlns:a16="http://schemas.microsoft.com/office/drawing/2014/main" id="{E077F513-114D-41AA-9C35-6866BA71C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"/>
            <a:stretch/>
          </p:blipFill>
          <p:spPr bwMode="auto">
            <a:xfrm>
              <a:off x="4218170" y="2412000"/>
              <a:ext cx="4702134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791609-E3E6-4E5B-A003-AA9B2C7E6E74}"/>
              </a:ext>
            </a:extLst>
          </p:cNvPr>
          <p:cNvSpPr/>
          <p:nvPr/>
        </p:nvSpPr>
        <p:spPr>
          <a:xfrm>
            <a:off x="4053000" y="1722177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중앙관리 및 모니터링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2A80CAC-1452-416C-A1C0-E63516AF2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0792EF-ABEC-40A8-B7EA-8A44BCD732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93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  <a:endParaRPr lang="ko-KR" altLang="en-US" dirty="0">
              <a:latin typeface="+mj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</a:t>
            </a:r>
            <a:r>
              <a:rPr lang="en-US" altLang="ko-KR" dirty="0">
                <a:latin typeface="+mn-ea"/>
              </a:rPr>
              <a:t>MSCS, Exchange DAG </a:t>
            </a:r>
            <a:r>
              <a:rPr lang="ko-KR" altLang="en-US" dirty="0">
                <a:latin typeface="+mn-ea"/>
              </a:rPr>
              <a:t>클러스터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환경에 대한 손쉬운 백업 구성 및 수행을 지원합니다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F15F4-7038-42ED-A89D-BFF0EF7E4B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2.2 </a:t>
            </a:r>
            <a:r>
              <a:rPr lang="ko-KR" altLang="en-US" dirty="0">
                <a:latin typeface="+mj-lt"/>
              </a:rPr>
              <a:t>장비 기능 및 규격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55BF0B-9E62-45A0-85B9-95B603525FCE}"/>
              </a:ext>
            </a:extLst>
          </p:cNvPr>
          <p:cNvGrpSpPr/>
          <p:nvPr/>
        </p:nvGrpSpPr>
        <p:grpSpPr>
          <a:xfrm>
            <a:off x="752837" y="2312989"/>
            <a:ext cx="8413388" cy="4058802"/>
            <a:chOff x="371837" y="2368535"/>
            <a:chExt cx="8092653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7" y="2368535"/>
              <a:ext cx="8092653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8092652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에이전트의 서버 에디션을 통해 클러스터 지원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:</a:t>
              </a:r>
            </a:p>
            <a:p>
              <a:pPr marL="263525" lvl="2" indent="-171450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MSCS, SQL Always On, Exchange DAG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클러스터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클러스터에 대한 응용 프로그램 인식 처리 및 클러스터에 대한 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익스플로러 기능 지원이 포함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47C4824-62CB-4932-8136-09B5ECC17BEA}"/>
                </a:ext>
              </a:extLst>
            </p:cNvPr>
            <p:cNvGrpSpPr/>
            <p:nvPr/>
          </p:nvGrpSpPr>
          <p:grpSpPr>
            <a:xfrm>
              <a:off x="1048397" y="2847973"/>
              <a:ext cx="1093634" cy="490077"/>
              <a:chOff x="1220030" y="2796711"/>
              <a:chExt cx="1120583" cy="520290"/>
            </a:xfrm>
          </p:grpSpPr>
          <p:pic>
            <p:nvPicPr>
              <p:cNvPr id="86" name="Picture 8">
                <a:extLst>
                  <a:ext uri="{FF2B5EF4-FFF2-40B4-BE49-F238E27FC236}">
                    <a16:creationId xmlns:a16="http://schemas.microsoft.com/office/drawing/2014/main" id="{E8514C97-C395-4D14-B8D9-7915A73E5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0030" y="2796711"/>
                <a:ext cx="520444" cy="5202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pic>
            <p:nvPicPr>
              <p:cNvPr id="87" name="Picture 9">
                <a:extLst>
                  <a:ext uri="{FF2B5EF4-FFF2-40B4-BE49-F238E27FC236}">
                    <a16:creationId xmlns:a16="http://schemas.microsoft.com/office/drawing/2014/main" id="{D2F7E02B-0B01-4B4A-926C-D65ACCC98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20169" y="2796711"/>
                <a:ext cx="520444" cy="5202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sp>
            <p:nvSpPr>
              <p:cNvPr id="88" name="Arrow: Right 10">
                <a:extLst>
                  <a:ext uri="{FF2B5EF4-FFF2-40B4-BE49-F238E27FC236}">
                    <a16:creationId xmlns:a16="http://schemas.microsoft.com/office/drawing/2014/main" id="{CBB3F979-B633-44E2-8566-471F2473E058}"/>
                  </a:ext>
                </a:extLst>
              </p:cNvPr>
              <p:cNvSpPr/>
              <p:nvPr/>
            </p:nvSpPr>
            <p:spPr>
              <a:xfrm>
                <a:off x="1623670" y="2885867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9" name="Arrow: Right 11">
                <a:extLst>
                  <a:ext uri="{FF2B5EF4-FFF2-40B4-BE49-F238E27FC236}">
                    <a16:creationId xmlns:a16="http://schemas.microsoft.com/office/drawing/2014/main" id="{EAABC562-22AE-42BF-9394-846CF1338B7B}"/>
                  </a:ext>
                </a:extLst>
              </p:cNvPr>
              <p:cNvSpPr/>
              <p:nvPr/>
            </p:nvSpPr>
            <p:spPr>
              <a:xfrm flipH="1">
                <a:off x="1616347" y="3084794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57CC125-AE9F-4B96-B3B7-E0448E1E2E12}"/>
                </a:ext>
              </a:extLst>
            </p:cNvPr>
            <p:cNvGrpSpPr/>
            <p:nvPr/>
          </p:nvGrpSpPr>
          <p:grpSpPr>
            <a:xfrm>
              <a:off x="967058" y="3635507"/>
              <a:ext cx="1240535" cy="667710"/>
              <a:chOff x="4434373" y="2727672"/>
              <a:chExt cx="1090680" cy="554409"/>
            </a:xfrm>
          </p:grpSpPr>
          <p:pic>
            <p:nvPicPr>
              <p:cNvPr id="91" name="Picture 12">
                <a:extLst>
                  <a:ext uri="{FF2B5EF4-FFF2-40B4-BE49-F238E27FC236}">
                    <a16:creationId xmlns:a16="http://schemas.microsoft.com/office/drawing/2014/main" id="{F273E42C-F64E-4001-B7B6-6788C26A6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4373" y="2729631"/>
                <a:ext cx="561975" cy="552450"/>
              </a:xfrm>
              <a:prstGeom prst="rect">
                <a:avLst/>
              </a:prstGeom>
            </p:spPr>
          </p:pic>
          <p:pic>
            <p:nvPicPr>
              <p:cNvPr id="92" name="Picture 13">
                <a:extLst>
                  <a:ext uri="{FF2B5EF4-FFF2-40B4-BE49-F238E27FC236}">
                    <a16:creationId xmlns:a16="http://schemas.microsoft.com/office/drawing/2014/main" id="{0874D9A8-CD1D-4E42-8BA8-6CA07BDC7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3078" y="2727672"/>
                <a:ext cx="561975" cy="552450"/>
              </a:xfrm>
              <a:prstGeom prst="rect">
                <a:avLst/>
              </a:prstGeom>
            </p:spPr>
          </p:pic>
          <p:sp>
            <p:nvSpPr>
              <p:cNvPr id="93" name="Arrow: Right 14">
                <a:extLst>
                  <a:ext uri="{FF2B5EF4-FFF2-40B4-BE49-F238E27FC236}">
                    <a16:creationId xmlns:a16="http://schemas.microsoft.com/office/drawing/2014/main" id="{C49F142D-2E81-43DB-86F6-D40EB2595FCC}"/>
                  </a:ext>
                </a:extLst>
              </p:cNvPr>
              <p:cNvSpPr/>
              <p:nvPr/>
            </p:nvSpPr>
            <p:spPr>
              <a:xfrm>
                <a:off x="4847737" y="2802099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7" name="Arrow: Right 15">
                <a:extLst>
                  <a:ext uri="{FF2B5EF4-FFF2-40B4-BE49-F238E27FC236}">
                    <a16:creationId xmlns:a16="http://schemas.microsoft.com/office/drawing/2014/main" id="{F0F25CE4-27C1-494C-893E-5D5645DACBE0}"/>
                  </a:ext>
                </a:extLst>
              </p:cNvPr>
              <p:cNvSpPr/>
              <p:nvPr/>
            </p:nvSpPr>
            <p:spPr>
              <a:xfrm flipH="1">
                <a:off x="4836080" y="2901357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8" name="Picture 3">
              <a:extLst>
                <a:ext uri="{FF2B5EF4-FFF2-40B4-BE49-F238E27FC236}">
                  <a16:creationId xmlns:a16="http://schemas.microsoft.com/office/drawing/2014/main" id="{6BCF9B11-212A-4B82-984A-61F14EE4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828" y="2524366"/>
              <a:ext cx="2573938" cy="1809267"/>
            </a:xfrm>
            <a:prstGeom prst="rect">
              <a:avLst/>
            </a:prstGeom>
          </p:spPr>
        </p:pic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9B6DCC7D-7330-406C-95ED-564819AE9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162" y="3484303"/>
              <a:ext cx="1417055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00" dirty="0">
                  <a:latin typeface="+mn-ea"/>
                  <a:cs typeface="Arial" panose="020B0604020202020204" pitchFamily="34" charset="0"/>
                </a:rPr>
                <a:t>물리 서버 기반 클러스터</a:t>
              </a:r>
              <a:endParaRPr lang="en-US" altLang="ko-KR" sz="10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0" name="Rectangle 4">
              <a:extLst>
                <a:ext uri="{FF2B5EF4-FFF2-40B4-BE49-F238E27FC236}">
                  <a16:creationId xmlns:a16="http://schemas.microsoft.com/office/drawing/2014/main" id="{02DF20F2-6013-478A-BD3D-59C5AF5A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31" y="2565894"/>
              <a:ext cx="1430877" cy="1517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00" dirty="0">
                  <a:latin typeface="+mn-ea"/>
                  <a:cs typeface="Arial" panose="020B0604020202020204" pitchFamily="34" charset="0"/>
                </a:rPr>
                <a:t>가상화 기반 클러스터</a:t>
              </a:r>
              <a:r>
                <a:rPr lang="en-US" altLang="ko-KR" sz="1000" dirty="0">
                  <a:latin typeface="+mn-ea"/>
                  <a:cs typeface="Arial" panose="020B0604020202020204" pitchFamily="34" charset="0"/>
                </a:rPr>
                <a:t> VM</a:t>
              </a:r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101" name="Picture 3">
              <a:extLst>
                <a:ext uri="{FF2B5EF4-FFF2-40B4-BE49-F238E27FC236}">
                  <a16:creationId xmlns:a16="http://schemas.microsoft.com/office/drawing/2014/main" id="{6C22E94B-F64B-4736-9805-C90278F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085" y="2915606"/>
              <a:ext cx="2617389" cy="163908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C3D19A-C54D-49BD-B90F-66A92ED3D761}"/>
              </a:ext>
            </a:extLst>
          </p:cNvPr>
          <p:cNvSpPr/>
          <p:nvPr/>
        </p:nvSpPr>
        <p:spPr>
          <a:xfrm>
            <a:off x="3153000" y="174685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클러스터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지원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1F8F-4A8F-49A3-8CE3-2A2A59F56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778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별도의 라이선스 없이 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합성 전체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증분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영구 </a:t>
            </a:r>
            <a:r>
              <a:rPr lang="ko-KR" altLang="en-US" dirty="0" err="1">
                <a:latin typeface="+mn-ea"/>
              </a:rPr>
              <a:t>증분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등 다양한 백업 방식을 제공하며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손쉬운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데이터 복제 기능을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55AC8-EC0E-4038-9A47-3447864C9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082100-ED74-43F6-9D84-7BE678BABDF3}"/>
              </a:ext>
            </a:extLst>
          </p:cNvPr>
          <p:cNvGrpSpPr/>
          <p:nvPr/>
        </p:nvGrpSpPr>
        <p:grpSpPr>
          <a:xfrm>
            <a:off x="743602" y="2312989"/>
            <a:ext cx="4101448" cy="4068762"/>
            <a:chOff x="418018" y="2368535"/>
            <a:chExt cx="4018708" cy="4176197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41801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418018" y="4707095"/>
              <a:ext cx="4018708" cy="1837637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변경된 백업데이터에 대한 다양한 방식의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영구적인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백업은 최초 전체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이후 계속적인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백업을 수행하며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최초 전체 백업 이미지가 삭제되면 자동적으로 전체 백업을 수행하고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이후 계속적인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백업을 수행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포워드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백업은 마지막 백업본을 항시 전체 백업으로 수행하는 방식으로 복구 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전체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백업본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만을 수행하기 때문에 복구시간 단축에 유리</a:t>
              </a:r>
            </a:p>
          </p:txBody>
        </p:sp>
        <p:pic>
          <p:nvPicPr>
            <p:cNvPr id="16" name="Picture 2" descr="Forever Forward Incremental Backup">
              <a:extLst>
                <a:ext uri="{FF2B5EF4-FFF2-40B4-BE49-F238E27FC236}">
                  <a16:creationId xmlns:a16="http://schemas.microsoft.com/office/drawing/2014/main" id="{C71276E3-0076-462F-B6A5-280B30772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11" y="2576505"/>
              <a:ext cx="3582119" cy="85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88027D-8AFA-46D2-BF55-4E7D882B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0" y="3535511"/>
              <a:ext cx="3582119" cy="9843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6CD640-C27E-48FF-96DB-D3FB9575C901}"/>
              </a:ext>
            </a:extLst>
          </p:cNvPr>
          <p:cNvGrpSpPr/>
          <p:nvPr/>
        </p:nvGrpSpPr>
        <p:grpSpPr>
          <a:xfrm>
            <a:off x="5060953" y="2312990"/>
            <a:ext cx="4105273" cy="4068762"/>
            <a:chOff x="4734483" y="2368536"/>
            <a:chExt cx="3877789" cy="4176197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73448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734483" y="4707095"/>
              <a:ext cx="3877789" cy="1837638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차 백업된 이미지에 대하여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빔 소프트웨어는 다른 백업저장소로 백업 이미지를 복제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이미지에 대하여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서로 다른 보존주기 정책을 적용하여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또 다른 디스크 또는 테이프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장치로의 복제가 가능하며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특히 소산시스템 구성 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복제 기능을 이용하여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소산 절차를 수행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3D54005-80CD-4618-93CF-1461D4C9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1547" y="2713390"/>
              <a:ext cx="3496146" cy="164424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69746E-F82B-479B-9044-952B71BF71AE}"/>
              </a:ext>
            </a:extLst>
          </p:cNvPr>
          <p:cNvSpPr/>
          <p:nvPr/>
        </p:nvSpPr>
        <p:spPr>
          <a:xfrm>
            <a:off x="1012879" y="176713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 err="1">
                <a:solidFill>
                  <a:schemeClr val="tx1"/>
                </a:solidFill>
              </a:rPr>
              <a:t>증분</a:t>
            </a:r>
            <a:r>
              <a:rPr lang="ko-KR" altLang="en-US" sz="1200" b="1" dirty="0">
                <a:solidFill>
                  <a:schemeClr val="tx1"/>
                </a:solidFill>
              </a:rPr>
              <a:t> 백업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영구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포워드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DEE05C-D50C-403B-B266-404ECA6AE298}"/>
              </a:ext>
            </a:extLst>
          </p:cNvPr>
          <p:cNvSpPr/>
          <p:nvPr/>
        </p:nvSpPr>
        <p:spPr>
          <a:xfrm>
            <a:off x="5293123" y="176713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데이터 복제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48DDD-4581-4FFE-B945-F63056714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AA640-5C45-4B59-ACC0-CD83E6DDBD6A}"/>
              </a:ext>
            </a:extLst>
          </p:cNvPr>
          <p:cNvSpPr txBox="1"/>
          <p:nvPr/>
        </p:nvSpPr>
        <p:spPr>
          <a:xfrm>
            <a:off x="869229" y="2447438"/>
            <a:ext cx="703263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전체 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BC568-FCDA-4A0A-886C-ABEFFEF8642B}"/>
              </a:ext>
            </a:extLst>
          </p:cNvPr>
          <p:cNvSpPr txBox="1"/>
          <p:nvPr/>
        </p:nvSpPr>
        <p:spPr>
          <a:xfrm>
            <a:off x="869229" y="3458046"/>
            <a:ext cx="703263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전체 백업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CBBBA-FBFD-4089-8E44-EDA11B83CB76}"/>
              </a:ext>
            </a:extLst>
          </p:cNvPr>
          <p:cNvSpPr txBox="1"/>
          <p:nvPr/>
        </p:nvSpPr>
        <p:spPr>
          <a:xfrm>
            <a:off x="1572492" y="3733656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증분</a:t>
            </a:r>
            <a:r>
              <a:rPr lang="ko-KR" altLang="en-US" sz="800" dirty="0">
                <a:latin typeface="+mn-ea"/>
              </a:rPr>
              <a:t> 백업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B6453-047E-40CA-924F-F888DC5306AC}"/>
              </a:ext>
            </a:extLst>
          </p:cNvPr>
          <p:cNvSpPr txBox="1"/>
          <p:nvPr/>
        </p:nvSpPr>
        <p:spPr>
          <a:xfrm>
            <a:off x="2619546" y="3466594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합성 풀 백업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DD0DD-BC29-4ED1-B422-2CEDF78B7F61}"/>
              </a:ext>
            </a:extLst>
          </p:cNvPr>
          <p:cNvSpPr txBox="1"/>
          <p:nvPr/>
        </p:nvSpPr>
        <p:spPr>
          <a:xfrm>
            <a:off x="2320637" y="2705521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 err="1">
                <a:latin typeface="+mn-ea"/>
              </a:rPr>
              <a:t>증분</a:t>
            </a:r>
            <a:r>
              <a:rPr lang="ko-KR" altLang="en-US" sz="800" dirty="0">
                <a:latin typeface="+mn-ea"/>
              </a:rPr>
              <a:t> 백업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EB0C5-2A26-4963-8D67-015F7C5010E8}"/>
              </a:ext>
            </a:extLst>
          </p:cNvPr>
          <p:cNvSpPr txBox="1"/>
          <p:nvPr/>
        </p:nvSpPr>
        <p:spPr>
          <a:xfrm>
            <a:off x="5943001" y="3561112"/>
            <a:ext cx="646356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D0C9E-7846-40A9-A6D5-76D7FA4E969F}"/>
              </a:ext>
            </a:extLst>
          </p:cNvPr>
          <p:cNvSpPr txBox="1"/>
          <p:nvPr/>
        </p:nvSpPr>
        <p:spPr>
          <a:xfrm>
            <a:off x="6871263" y="3561112"/>
            <a:ext cx="646356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9A3792-17FF-4965-917A-245D98F90CEE}"/>
              </a:ext>
            </a:extLst>
          </p:cNvPr>
          <p:cNvSpPr txBox="1"/>
          <p:nvPr/>
        </p:nvSpPr>
        <p:spPr>
          <a:xfrm>
            <a:off x="8104281" y="3913908"/>
            <a:ext cx="646356" cy="49333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차 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클라우드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9E55D3-D8C9-46A3-90A5-DAC987A0BC27}"/>
              </a:ext>
            </a:extLst>
          </p:cNvPr>
          <p:cNvSpPr txBox="1"/>
          <p:nvPr/>
        </p:nvSpPr>
        <p:spPr>
          <a:xfrm>
            <a:off x="8082706" y="3006676"/>
            <a:ext cx="646356" cy="49333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차 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온사이트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4368A64-31D4-4E48-920A-7142C37F0488}"/>
              </a:ext>
            </a:extLst>
          </p:cNvPr>
          <p:cNvSpPr/>
          <p:nvPr/>
        </p:nvSpPr>
        <p:spPr>
          <a:xfrm>
            <a:off x="6513946" y="3239720"/>
            <a:ext cx="461819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백업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A01EE4C-49F0-4749-A376-AB7FDA13EED7}"/>
              </a:ext>
            </a:extLst>
          </p:cNvPr>
          <p:cNvSpPr/>
          <p:nvPr/>
        </p:nvSpPr>
        <p:spPr>
          <a:xfrm rot="20482902">
            <a:off x="7507188" y="2992445"/>
            <a:ext cx="618287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데이터 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69F95F-F48C-41D3-81B2-59FF96F048E8}"/>
              </a:ext>
            </a:extLst>
          </p:cNvPr>
          <p:cNvSpPr/>
          <p:nvPr/>
        </p:nvSpPr>
        <p:spPr>
          <a:xfrm>
            <a:off x="7517619" y="3662408"/>
            <a:ext cx="400254" cy="241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017EF8-81CC-4686-9B03-B4620D3A04B4}"/>
              </a:ext>
            </a:extLst>
          </p:cNvPr>
          <p:cNvSpPr/>
          <p:nvPr/>
        </p:nvSpPr>
        <p:spPr>
          <a:xfrm rot="974837">
            <a:off x="7504218" y="3480075"/>
            <a:ext cx="618287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데이터 복제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2FA9F-4959-4916-A1C9-F756E217DB37}"/>
              </a:ext>
            </a:extLst>
          </p:cNvPr>
          <p:cNvSpPr txBox="1"/>
          <p:nvPr/>
        </p:nvSpPr>
        <p:spPr>
          <a:xfrm>
            <a:off x="926136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75714D-379C-49E1-8E16-FF48A0FB6101}"/>
              </a:ext>
            </a:extLst>
          </p:cNvPr>
          <p:cNvSpPr txBox="1"/>
          <p:nvPr/>
        </p:nvSpPr>
        <p:spPr>
          <a:xfrm>
            <a:off x="1431848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236714-5910-46E1-A402-38DAF317772C}"/>
              </a:ext>
            </a:extLst>
          </p:cNvPr>
          <p:cNvSpPr txBox="1"/>
          <p:nvPr/>
        </p:nvSpPr>
        <p:spPr>
          <a:xfrm>
            <a:off x="1915002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9A0D3-BB7A-4DB1-BBE8-E97CFAE3A928}"/>
              </a:ext>
            </a:extLst>
          </p:cNvPr>
          <p:cNvSpPr txBox="1"/>
          <p:nvPr/>
        </p:nvSpPr>
        <p:spPr>
          <a:xfrm>
            <a:off x="242071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AAD196-6F5B-401E-8199-6B55193FA0C7}"/>
              </a:ext>
            </a:extLst>
          </p:cNvPr>
          <p:cNvSpPr txBox="1"/>
          <p:nvPr/>
        </p:nvSpPr>
        <p:spPr>
          <a:xfrm>
            <a:off x="289911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F25B1-A43E-4FC1-A9C8-FB055EB23F16}"/>
              </a:ext>
            </a:extLst>
          </p:cNvPr>
          <p:cNvSpPr txBox="1"/>
          <p:nvPr/>
        </p:nvSpPr>
        <p:spPr>
          <a:xfrm>
            <a:off x="3407417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6F8CD-7EFD-4527-B729-0E029811C8E2}"/>
              </a:ext>
            </a:extLst>
          </p:cNvPr>
          <p:cNvSpPr txBox="1"/>
          <p:nvPr/>
        </p:nvSpPr>
        <p:spPr>
          <a:xfrm>
            <a:off x="394322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토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1FF0B4-A8AB-4A18-8070-7B939A6FA421}"/>
              </a:ext>
            </a:extLst>
          </p:cNvPr>
          <p:cNvSpPr txBox="1"/>
          <p:nvPr/>
        </p:nvSpPr>
        <p:spPr>
          <a:xfrm>
            <a:off x="926136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030C05-6C31-4716-BA25-21D3C5825FE8}"/>
              </a:ext>
            </a:extLst>
          </p:cNvPr>
          <p:cNvSpPr txBox="1"/>
          <p:nvPr/>
        </p:nvSpPr>
        <p:spPr>
          <a:xfrm>
            <a:off x="1431848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AEBF51-64FC-463E-BD33-DD7E0512D7A6}"/>
              </a:ext>
            </a:extLst>
          </p:cNvPr>
          <p:cNvSpPr txBox="1"/>
          <p:nvPr/>
        </p:nvSpPr>
        <p:spPr>
          <a:xfrm>
            <a:off x="1915002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8307CC-169E-4A40-90D5-C00A297D5B3D}"/>
              </a:ext>
            </a:extLst>
          </p:cNvPr>
          <p:cNvSpPr txBox="1"/>
          <p:nvPr/>
        </p:nvSpPr>
        <p:spPr>
          <a:xfrm>
            <a:off x="242071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4FF961-E72E-4CA1-9E77-668794624C1C}"/>
              </a:ext>
            </a:extLst>
          </p:cNvPr>
          <p:cNvSpPr txBox="1"/>
          <p:nvPr/>
        </p:nvSpPr>
        <p:spPr>
          <a:xfrm>
            <a:off x="289911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47AEE1-C1B0-4FFB-ACBE-CB486A0AF475}"/>
              </a:ext>
            </a:extLst>
          </p:cNvPr>
          <p:cNvSpPr txBox="1"/>
          <p:nvPr/>
        </p:nvSpPr>
        <p:spPr>
          <a:xfrm>
            <a:off x="3407417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75C364-38A5-428B-8683-59BAD09A076C}"/>
              </a:ext>
            </a:extLst>
          </p:cNvPr>
          <p:cNvSpPr txBox="1"/>
          <p:nvPr/>
        </p:nvSpPr>
        <p:spPr>
          <a:xfrm>
            <a:off x="394322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토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24B6EB3-EFE9-4270-AA86-B73AFC7D7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소프트웨어의 향상된 데이터 중복제거 기술을 통해 백업 스토리지 사용량을 절감할 수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또한 변경된 블록만 데이터 전송하기 때문에 백업 시간을 절감합니다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온 </a:t>
            </a:r>
            <a:r>
              <a:rPr lang="ko-KR" altLang="en-US" dirty="0" err="1">
                <a:latin typeface="+mn-ea"/>
              </a:rPr>
              <a:t>프레미스</a:t>
            </a:r>
            <a:r>
              <a:rPr lang="ko-KR" altLang="en-US" dirty="0">
                <a:latin typeface="+mn-ea"/>
              </a:rPr>
              <a:t> 및 클라우드 간 데이터 전송 시 암호화를 통해 데이터 안정성을 확보합니다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2654C6-A5AE-4530-9E20-7779FE3FC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12A208-C184-419A-87FA-C8D791C9BE60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소스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기반 중복제거 및 압축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변경 블록 추적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기술을 이용한 고속백업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중복제거 스토리지 지원 및 연동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veeam deduplication에 대한 이미지 검색결과">
              <a:extLst>
                <a:ext uri="{FF2B5EF4-FFF2-40B4-BE49-F238E27FC236}">
                  <a16:creationId xmlns:a16="http://schemas.microsoft.com/office/drawing/2014/main" id="{ECAE01C9-5B9A-4138-AE53-7FE6310C2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38" y="2469595"/>
              <a:ext cx="3810880" cy="206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054BF-6BA3-4F82-8D35-66B2AFEB88E2}"/>
              </a:ext>
            </a:extLst>
          </p:cNvPr>
          <p:cNvSpPr/>
          <p:nvPr/>
        </p:nvSpPr>
        <p:spPr>
          <a:xfrm>
            <a:off x="1828778" y="174458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압축 및 중복제거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3BC81-F812-49C9-B451-DEE9DD440F88}"/>
              </a:ext>
            </a:extLst>
          </p:cNvPr>
          <p:cNvSpPr/>
          <p:nvPr/>
        </p:nvSpPr>
        <p:spPr>
          <a:xfrm>
            <a:off x="6277224" y="174458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암호화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5060951" y="2312988"/>
            <a:ext cx="4105275" cy="4003254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FIPS 140-2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인증 보유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미 연방 정보처리 표준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AES-256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기반 암호화 기술 사용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전송과 저장의 모든 단계에서 암호화 기술 사용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다수의 국내외 납품사례</a:t>
              </a:r>
            </a:p>
          </p:txBody>
        </p:sp>
        <p:pic>
          <p:nvPicPr>
            <p:cNvPr id="1026" name="Picture 2" descr="Image result for veeam encryption">
              <a:extLst>
                <a:ext uri="{FF2B5EF4-FFF2-40B4-BE49-F238E27FC236}">
                  <a16:creationId xmlns:a16="http://schemas.microsoft.com/office/drawing/2014/main" id="{E3A5E3F7-5B3C-4A77-A095-4A964BB0C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922" y="2521703"/>
              <a:ext cx="3428446" cy="192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FB330-417F-40BC-B3F1-3EB2F56B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B5C8E-59A8-4AA1-B7DB-2171F43C5D75}"/>
              </a:ext>
            </a:extLst>
          </p:cNvPr>
          <p:cNvSpPr txBox="1"/>
          <p:nvPr/>
        </p:nvSpPr>
        <p:spPr>
          <a:xfrm>
            <a:off x="5316723" y="3428999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8A8FA9-F889-44F3-9414-2986066CA849}"/>
              </a:ext>
            </a:extLst>
          </p:cNvPr>
          <p:cNvSpPr txBox="1"/>
          <p:nvPr/>
        </p:nvSpPr>
        <p:spPr>
          <a:xfrm>
            <a:off x="6024420" y="4153759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암호 키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D5329-D659-4DC8-8614-1BE0F5FB02F6}"/>
              </a:ext>
            </a:extLst>
          </p:cNvPr>
          <p:cNvSpPr txBox="1"/>
          <p:nvPr/>
        </p:nvSpPr>
        <p:spPr>
          <a:xfrm>
            <a:off x="6817273" y="3364664"/>
            <a:ext cx="719902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데이터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암호화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E74BE-A5E4-4103-98FE-92F07C186351}"/>
              </a:ext>
            </a:extLst>
          </p:cNvPr>
          <p:cNvSpPr txBox="1"/>
          <p:nvPr/>
        </p:nvSpPr>
        <p:spPr>
          <a:xfrm>
            <a:off x="8029095" y="2905141"/>
            <a:ext cx="719902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9E4C3-5D7C-488D-8636-DBBB6401DBE2}"/>
              </a:ext>
            </a:extLst>
          </p:cNvPr>
          <p:cNvSpPr txBox="1"/>
          <p:nvPr/>
        </p:nvSpPr>
        <p:spPr>
          <a:xfrm>
            <a:off x="8081719" y="3802847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테이프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1977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277767" cy="61013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받은 데이터가 필요 할 때 </a:t>
            </a:r>
            <a:r>
              <a:rPr lang="en-US" altLang="ko-KR" dirty="0">
                <a:latin typeface="+mn-ea"/>
              </a:rPr>
              <a:t>100% </a:t>
            </a:r>
            <a:r>
              <a:rPr lang="ko-KR" altLang="en-US" dirty="0">
                <a:latin typeface="+mn-ea"/>
              </a:rPr>
              <a:t>복구 가능 할 수 있도록 백업 후 자동으로 백업 받은 데이터를 검사를 합니다</a:t>
            </a:r>
            <a:r>
              <a:rPr lang="en-US" altLang="ko-KR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모든 프로세스는 자동으로 수행 되며 운영 서버에 영향을 주지 않습니다</a:t>
            </a:r>
            <a:r>
              <a:rPr lang="en-US" altLang="ko-KR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또한 백업 받은 데이터를 통해 필요 시 언제든지 운영환경과 동일한 환경의 테스트 및 개발 환경을 제공 함으로서 운영 업무에 대한 개선을 제공 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C0510-8EF8-43D7-88D5-8B9CFB94E5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및 복제 이미지에 대하여 사전 정의된 정책에 의한 자동 검증 작업 수행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작업을 위한 운영환경과 완벽하게 분리된 가상의 검증환경 자동 구성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가상머신 전체 뿐만 아니라 가상머신 내부 어플리케이션에 대한 동작여부까지 확인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과정을 위한 별도의 인프라 불필요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950" y="2312988"/>
            <a:ext cx="4092212" cy="233379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950" y="4683996"/>
            <a:ext cx="4092212" cy="1687794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운영환경과 동일하게 개발  및 테스트 환경 제공 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격리된 네트워크에 운영환경과 동일한  테스트 및 개발 서버 및 그룹 생성 및 기동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어플리케이션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배포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구성변경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테스트 등 사전 모의 테스트를 업무시간에 진행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디스크공간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전용 호스트 불필요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962192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복제에 대한 자동화 검증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343808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이미지에 대한 다양한 활용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9CD621-6023-426A-BD70-64C838AA9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9757891-B685-47E6-B7E1-AD4F84FB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06" y="2528845"/>
            <a:ext cx="3945458" cy="190207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A3C05F-4AC7-4A97-8283-6A994AED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35" y="2454520"/>
            <a:ext cx="3610641" cy="20507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8DF0CF-E3CE-4F58-A993-DFF5DD52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AA73B9-7274-43B3-BFA8-7A518B4F18A0}"/>
              </a:ext>
            </a:extLst>
          </p:cNvPr>
          <p:cNvSpPr txBox="1"/>
          <p:nvPr/>
        </p:nvSpPr>
        <p:spPr>
          <a:xfrm>
            <a:off x="993624" y="4302833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스토리지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D4BFE-E916-431D-BB76-386981989D42}"/>
              </a:ext>
            </a:extLst>
          </p:cNvPr>
          <p:cNvSpPr txBox="1"/>
          <p:nvPr/>
        </p:nvSpPr>
        <p:spPr>
          <a:xfrm>
            <a:off x="3766690" y="4302833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백업 </a:t>
            </a: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34C75-DE8B-4C13-86B2-48C65A66930B}"/>
              </a:ext>
            </a:extLst>
          </p:cNvPr>
          <p:cNvSpPr txBox="1"/>
          <p:nvPr/>
        </p:nvSpPr>
        <p:spPr>
          <a:xfrm>
            <a:off x="5427078" y="4337674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스토리지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442FD-9A2C-4824-9F7D-15013315016A}"/>
              </a:ext>
            </a:extLst>
          </p:cNvPr>
          <p:cNvSpPr txBox="1"/>
          <p:nvPr/>
        </p:nvSpPr>
        <p:spPr>
          <a:xfrm>
            <a:off x="7867639" y="4337674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 스토리지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128E3D-C072-4C3F-A32F-F21D10274A4D}"/>
              </a:ext>
            </a:extLst>
          </p:cNvPr>
          <p:cNvSpPr/>
          <p:nvPr/>
        </p:nvSpPr>
        <p:spPr>
          <a:xfrm>
            <a:off x="8049700" y="2457377"/>
            <a:ext cx="734082" cy="704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패치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업그레이드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2F290-7E9B-4A28-8C2F-CF933BA4F2A2}"/>
              </a:ext>
            </a:extLst>
          </p:cNvPr>
          <p:cNvSpPr txBox="1"/>
          <p:nvPr/>
        </p:nvSpPr>
        <p:spPr>
          <a:xfrm>
            <a:off x="6829263" y="3429000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가상 검증 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D77C5-BAA2-4D81-A648-A9D0A3BF5B3C}"/>
              </a:ext>
            </a:extLst>
          </p:cNvPr>
          <p:cNvSpPr/>
          <p:nvPr/>
        </p:nvSpPr>
        <p:spPr>
          <a:xfrm>
            <a:off x="3812870" y="3435928"/>
            <a:ext cx="971565" cy="434108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</a:rPr>
              <a:t>압축 및 </a:t>
            </a:r>
            <a:r>
              <a:rPr lang="ko-KR" altLang="en-US" sz="800" dirty="0" err="1">
                <a:solidFill>
                  <a:schemeClr val="bg1"/>
                </a:solidFill>
              </a:rPr>
              <a:t>중복제거된</a:t>
            </a:r>
            <a:r>
              <a:rPr lang="ko-KR" altLang="en-US" sz="800" dirty="0">
                <a:solidFill>
                  <a:schemeClr val="bg1"/>
                </a:solidFill>
              </a:rPr>
              <a:t> 백업 데이터</a:t>
            </a:r>
          </a:p>
        </p:txBody>
      </p:sp>
    </p:spTree>
    <p:extLst>
      <p:ext uri="{BB962C8B-B14F-4D97-AF65-F5344CB8AC3E}">
        <p14:creationId xmlns:p14="http://schemas.microsoft.com/office/powerpoint/2010/main" val="1010085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61013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별도의 라이선스없이 원격지 자동 소산 및 운영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에 대한 복제 기능을 제공합니다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통해 </a:t>
            </a:r>
            <a:r>
              <a:rPr lang="en-US" altLang="ko-KR" dirty="0">
                <a:latin typeface="+mn-ea"/>
              </a:rPr>
              <a:t>DR </a:t>
            </a:r>
            <a:r>
              <a:rPr lang="ko-KR" altLang="en-US" dirty="0">
                <a:latin typeface="+mn-ea"/>
              </a:rPr>
              <a:t>센터 및 클라우드로의 백업 데이터 자동 소산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DR</a:t>
            </a:r>
            <a:r>
              <a:rPr lang="ko-KR" altLang="en-US" dirty="0">
                <a:latin typeface="+mn-ea"/>
              </a:rPr>
              <a:t>을 구현할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C0510-8EF8-43D7-88D5-8B9CFB94E5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라이선스 추가 없이 백업 뿐만 아니라 운영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대한 복제기능 제공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WAN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구간에서 네트웍 부하를 감소하기 위한 가속기 기능 내장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사정 정의된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1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클릭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페일오버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및 데이터 손실을 최소화하기 위한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페일백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기능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클라우드 환경으로의 백업 및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구성을 위한 클라우드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커넥트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기능 제공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950" y="2312988"/>
            <a:ext cx="4092212" cy="233379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950" y="4683996"/>
            <a:ext cx="4092212" cy="1687794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페일오버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페일백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빠른 롤백 등 다양한 장애 시나리오 구현 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네트워크 설정 변경 필요 시  간편한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Re-IP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설정 지원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비용 효율적인 다양한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계획 구현 가능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(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복제 시 소스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라이선스 만 필요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PN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을 이용한 클라우드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 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  중단 없는 네트워크 연계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962192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운영 </a:t>
            </a:r>
            <a:r>
              <a:rPr lang="en-US" altLang="ko-KR" sz="1200" b="1" dirty="0">
                <a:solidFill>
                  <a:schemeClr val="tx1"/>
                </a:solidFill>
              </a:rPr>
              <a:t>VM</a:t>
            </a:r>
            <a:r>
              <a:rPr lang="ko-KR" altLang="en-US" sz="1200" b="1" dirty="0">
                <a:solidFill>
                  <a:schemeClr val="tx1"/>
                </a:solidFill>
              </a:rPr>
              <a:t>에 대한 소산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및 </a:t>
            </a: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343808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  <a:r>
              <a:rPr lang="ko-KR" altLang="en-US" sz="1200" b="1" dirty="0">
                <a:solidFill>
                  <a:schemeClr val="tx1"/>
                </a:solidFill>
              </a:rPr>
              <a:t> 및 클라우드로의 </a:t>
            </a: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9CD621-6023-426A-BD70-64C838AA9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EEC76F9-6B20-49CF-BA44-AB53C562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74" y="2509243"/>
            <a:ext cx="3893238" cy="206344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2403C8-887B-4241-8905-80BE47C46B96}"/>
              </a:ext>
            </a:extLst>
          </p:cNvPr>
          <p:cNvGrpSpPr/>
          <p:nvPr/>
        </p:nvGrpSpPr>
        <p:grpSpPr>
          <a:xfrm>
            <a:off x="5021254" y="2374972"/>
            <a:ext cx="3704648" cy="1696611"/>
            <a:chOff x="-444898" y="2034878"/>
            <a:chExt cx="5735664" cy="31980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1B3336-90E5-4655-810E-1AA089D12603}"/>
                </a:ext>
              </a:extLst>
            </p:cNvPr>
            <p:cNvSpPr txBox="1"/>
            <p:nvPr/>
          </p:nvSpPr>
          <p:spPr>
            <a:xfrm>
              <a:off x="-197962" y="2233300"/>
              <a:ext cx="1988439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주</a:t>
              </a:r>
              <a:r>
                <a:rPr lang="en-US" altLang="ko-KR" sz="1100" b="1" dirty="0">
                  <a:solidFill>
                    <a:srgbClr val="00B336"/>
                  </a:solidFill>
                </a:rPr>
                <a:t>/</a:t>
              </a:r>
              <a:r>
                <a:rPr lang="ko-KR" altLang="en-US" sz="1100" b="1" dirty="0">
                  <a:solidFill>
                    <a:srgbClr val="00B336"/>
                  </a:solidFill>
                </a:rPr>
                <a:t>보조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49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23EDF615-CB77-4403-8818-F6EE83E49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2034878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8C572C2E-20DC-4841-A54E-D4F92C8A5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2034878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Arrow Connector 30">
              <a:extLst>
                <a:ext uri="{FF2B5EF4-FFF2-40B4-BE49-F238E27FC236}">
                  <a16:creationId xmlns:a16="http://schemas.microsoft.com/office/drawing/2014/main" id="{3803DCD9-A8FE-4E0B-BD59-E9C2E728EAE9}"/>
                </a:ext>
              </a:extLst>
            </p:cNvPr>
            <p:cNvCxnSpPr/>
            <p:nvPr/>
          </p:nvCxnSpPr>
          <p:spPr>
            <a:xfrm>
              <a:off x="3187118" y="2358878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38C923-8CC9-4BED-B56C-9878EB3D3F5B}"/>
                </a:ext>
              </a:extLst>
            </p:cNvPr>
            <p:cNvSpPr txBox="1"/>
            <p:nvPr/>
          </p:nvSpPr>
          <p:spPr>
            <a:xfrm>
              <a:off x="-149563" y="3165136"/>
              <a:ext cx="1891647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양방향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54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61EF9CA4-CF6D-45E1-9986-4D5DDBBD5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D2F6C146-9B55-4B03-8098-B86490FCF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Arrow Connector 37">
              <a:extLst>
                <a:ext uri="{FF2B5EF4-FFF2-40B4-BE49-F238E27FC236}">
                  <a16:creationId xmlns:a16="http://schemas.microsoft.com/office/drawing/2014/main" id="{595A7CA3-A64A-4499-B0D3-023C08C8F51A}"/>
                </a:ext>
              </a:extLst>
            </p:cNvPr>
            <p:cNvCxnSpPr/>
            <p:nvPr/>
          </p:nvCxnSpPr>
          <p:spPr>
            <a:xfrm>
              <a:off x="3187118" y="3257898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4">
              <a:extLst>
                <a:ext uri="{FF2B5EF4-FFF2-40B4-BE49-F238E27FC236}">
                  <a16:creationId xmlns:a16="http://schemas.microsoft.com/office/drawing/2014/main" id="{6C17B364-4FD1-4AAE-A5B0-AA3D924B2FE2}"/>
                </a:ext>
              </a:extLst>
            </p:cNvPr>
            <p:cNvCxnSpPr/>
            <p:nvPr/>
          </p:nvCxnSpPr>
          <p:spPr>
            <a:xfrm flipH="1" flipV="1">
              <a:off x="3150413" y="3556096"/>
              <a:ext cx="976971" cy="2289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62C80D5-DA12-4929-92D4-EE6C4DB3CCD8}"/>
                </a:ext>
              </a:extLst>
            </p:cNvPr>
            <p:cNvSpPr txBox="1"/>
            <p:nvPr/>
          </p:nvSpPr>
          <p:spPr>
            <a:xfrm>
              <a:off x="1875458" y="2666102"/>
              <a:ext cx="132827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데이터센터</a:t>
              </a:r>
              <a:endParaRPr lang="en-US" sz="105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BC0CA-C5C3-4516-BF86-861A8AA893F5}"/>
                </a:ext>
              </a:extLst>
            </p:cNvPr>
            <p:cNvSpPr txBox="1"/>
            <p:nvPr/>
          </p:nvSpPr>
          <p:spPr>
            <a:xfrm>
              <a:off x="4220603" y="2666102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C7C507-E7A2-4227-A13C-F5BA3A12B649}"/>
                </a:ext>
              </a:extLst>
            </p:cNvPr>
            <p:cNvSpPr txBox="1"/>
            <p:nvPr/>
          </p:nvSpPr>
          <p:spPr>
            <a:xfrm>
              <a:off x="1838230" y="3713944"/>
              <a:ext cx="1402727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 센터</a:t>
              </a:r>
              <a:endParaRPr lang="en-US" sz="105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50445BC-4975-4332-A9A6-E433AD1E00FE}"/>
                </a:ext>
              </a:extLst>
            </p:cNvPr>
            <p:cNvSpPr txBox="1"/>
            <p:nvPr/>
          </p:nvSpPr>
          <p:spPr>
            <a:xfrm>
              <a:off x="4220603" y="3713944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8F4673-57FB-48A6-9429-23827E9FCC4A}"/>
                </a:ext>
              </a:extLst>
            </p:cNvPr>
            <p:cNvSpPr txBox="1"/>
            <p:nvPr/>
          </p:nvSpPr>
          <p:spPr>
            <a:xfrm>
              <a:off x="-444898" y="4315085"/>
              <a:ext cx="2482322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다중 사이트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63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45A3E806-BF46-4D27-A1E8-EF5272F45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4158576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BF42620-3C2A-4E08-97BD-1B323166638C}"/>
                </a:ext>
              </a:extLst>
            </p:cNvPr>
            <p:cNvSpPr txBox="1"/>
            <p:nvPr/>
          </p:nvSpPr>
          <p:spPr>
            <a:xfrm>
              <a:off x="4220603" y="4784806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pic>
          <p:nvPicPr>
            <p:cNvPr id="65" name="Picture 138">
              <a:extLst>
                <a:ext uri="{FF2B5EF4-FFF2-40B4-BE49-F238E27FC236}">
                  <a16:creationId xmlns:a16="http://schemas.microsoft.com/office/drawing/2014/main" id="{AA0D7563-63A5-4430-82A6-85A6DB43E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10264" y="4104499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38">
              <a:extLst>
                <a:ext uri="{FF2B5EF4-FFF2-40B4-BE49-F238E27FC236}">
                  <a16:creationId xmlns:a16="http://schemas.microsoft.com/office/drawing/2014/main" id="{AD48B109-A730-48EE-8791-581964EB8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0009" y="4424355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38">
              <a:extLst>
                <a:ext uri="{FF2B5EF4-FFF2-40B4-BE49-F238E27FC236}">
                  <a16:creationId xmlns:a16="http://schemas.microsoft.com/office/drawing/2014/main" id="{0B804795-427F-4EF8-BFC6-14A657164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28105" y="4715525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Arrow Connector 10">
              <a:extLst>
                <a:ext uri="{FF2B5EF4-FFF2-40B4-BE49-F238E27FC236}">
                  <a16:creationId xmlns:a16="http://schemas.microsoft.com/office/drawing/2014/main" id="{C38A9B70-6810-4484-A5D4-C2A9B4B87E25}"/>
                </a:ext>
              </a:extLst>
            </p:cNvPr>
            <p:cNvCxnSpPr>
              <a:stCxn id="65" idx="3"/>
              <a:endCxn id="63" idx="1"/>
            </p:cNvCxnSpPr>
            <p:nvPr/>
          </p:nvCxnSpPr>
          <p:spPr>
            <a:xfrm>
              <a:off x="3110519" y="4246016"/>
              <a:ext cx="1274365" cy="236561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57">
              <a:extLst>
                <a:ext uri="{FF2B5EF4-FFF2-40B4-BE49-F238E27FC236}">
                  <a16:creationId xmlns:a16="http://schemas.microsoft.com/office/drawing/2014/main" id="{077B4359-99F3-4FB1-8B5C-AB08F98B75B7}"/>
                </a:ext>
              </a:extLst>
            </p:cNvPr>
            <p:cNvCxnSpPr>
              <a:stCxn id="66" idx="3"/>
              <a:endCxn id="63" idx="1"/>
            </p:cNvCxnSpPr>
            <p:nvPr/>
          </p:nvCxnSpPr>
          <p:spPr>
            <a:xfrm flipV="1">
              <a:off x="2710263" y="4482577"/>
              <a:ext cx="1674620" cy="83295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58">
              <a:extLst>
                <a:ext uri="{FF2B5EF4-FFF2-40B4-BE49-F238E27FC236}">
                  <a16:creationId xmlns:a16="http://schemas.microsoft.com/office/drawing/2014/main" id="{D9F2DB62-83A2-4D3B-8CC8-74A9B3101D45}"/>
                </a:ext>
              </a:extLst>
            </p:cNvPr>
            <p:cNvCxnSpPr>
              <a:stCxn id="67" idx="3"/>
              <a:endCxn id="63" idx="1"/>
            </p:cNvCxnSpPr>
            <p:nvPr/>
          </p:nvCxnSpPr>
          <p:spPr>
            <a:xfrm flipV="1">
              <a:off x="3128359" y="4482577"/>
              <a:ext cx="1256524" cy="374465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3C564C-7002-4F8D-B9C9-A971F6474611}"/>
              </a:ext>
            </a:extLst>
          </p:cNvPr>
          <p:cNvGrpSpPr/>
          <p:nvPr/>
        </p:nvGrpSpPr>
        <p:grpSpPr>
          <a:xfrm>
            <a:off x="5072516" y="4028706"/>
            <a:ext cx="3825229" cy="543984"/>
            <a:chOff x="-376758" y="3021005"/>
            <a:chExt cx="6064056" cy="123094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027A29-0F04-49C8-9B40-1CEBB7D11B58}"/>
                </a:ext>
              </a:extLst>
            </p:cNvPr>
            <p:cNvSpPr txBox="1"/>
            <p:nvPr/>
          </p:nvSpPr>
          <p:spPr>
            <a:xfrm>
              <a:off x="-376758" y="3157659"/>
              <a:ext cx="2346042" cy="591978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rgbClr val="00B336"/>
                  </a:solidFill>
                </a:rPr>
                <a:t>DRaaS</a:t>
              </a:r>
              <a:r>
                <a:rPr lang="en-US" sz="1100" b="1" dirty="0">
                  <a:solidFill>
                    <a:srgbClr val="00B336"/>
                  </a:solidFill>
                </a:rPr>
                <a:t> </a:t>
              </a:r>
              <a:r>
                <a:rPr lang="ko-KR" altLang="en-US" sz="1100" b="1" dirty="0">
                  <a:solidFill>
                    <a:srgbClr val="00B336"/>
                  </a:solidFill>
                </a:rPr>
                <a:t>클라우드</a:t>
              </a:r>
              <a:r>
                <a:rPr lang="en-US" sz="1100" b="1" dirty="0">
                  <a:solidFill>
                    <a:srgbClr val="00B336"/>
                  </a:solidFill>
                </a:rPr>
                <a:t> DR</a:t>
              </a:r>
            </a:p>
          </p:txBody>
        </p:sp>
        <p:pic>
          <p:nvPicPr>
            <p:cNvPr id="73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D0D68C85-C9E5-4D68-B914-AA784E0E8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Straight Arrow Connector 37">
              <a:extLst>
                <a:ext uri="{FF2B5EF4-FFF2-40B4-BE49-F238E27FC236}">
                  <a16:creationId xmlns:a16="http://schemas.microsoft.com/office/drawing/2014/main" id="{537EDF28-6174-4E77-9FBB-074FF9965861}"/>
                </a:ext>
              </a:extLst>
            </p:cNvPr>
            <p:cNvCxnSpPr/>
            <p:nvPr/>
          </p:nvCxnSpPr>
          <p:spPr>
            <a:xfrm>
              <a:off x="3187118" y="3476012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194320-ACCC-4CAE-8398-AEDA7274CEFB}"/>
                </a:ext>
              </a:extLst>
            </p:cNvPr>
            <p:cNvSpPr txBox="1"/>
            <p:nvPr/>
          </p:nvSpPr>
          <p:spPr>
            <a:xfrm>
              <a:off x="1821448" y="3713944"/>
              <a:ext cx="1436289" cy="5380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 센터</a:t>
              </a:r>
              <a:endParaRPr lang="en-US" sz="105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EF7DF5A-5E36-415F-97AC-84EAABCEA73F}"/>
                </a:ext>
              </a:extLst>
            </p:cNvPr>
            <p:cNvSpPr txBox="1"/>
            <p:nvPr/>
          </p:nvSpPr>
          <p:spPr>
            <a:xfrm>
              <a:off x="3824083" y="3713944"/>
              <a:ext cx="1863215" cy="5380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 err="1"/>
                <a:t>퍼블릭</a:t>
              </a:r>
              <a:r>
                <a:rPr lang="ko-KR" altLang="en-US" sz="1050" b="1" dirty="0"/>
                <a:t> 클라우드</a:t>
              </a:r>
              <a:endParaRPr lang="en-US" sz="1050" b="1" dirty="0"/>
            </a:p>
          </p:txBody>
        </p:sp>
        <p:pic>
          <p:nvPicPr>
            <p:cNvPr id="77" name="Picture 256" descr="\\amust.local\spb\Marketing\Graphics\Working\DIAGRAMS\Technical_Diagrams\veeam_icons\png\cloud.png">
              <a:extLst>
                <a:ext uri="{FF2B5EF4-FFF2-40B4-BE49-F238E27FC236}">
                  <a16:creationId xmlns:a16="http://schemas.microsoft.com/office/drawing/2014/main" id="{F3933454-6E65-4C39-B2C2-B3ACB4DA7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385" y="3021005"/>
              <a:ext cx="1052517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31A2B524-46C4-46E3-BED3-C0458898C2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3DBE586-B5CC-47DC-9829-9CEC44C160DC}"/>
              </a:ext>
            </a:extLst>
          </p:cNvPr>
          <p:cNvSpPr txBox="1"/>
          <p:nvPr/>
        </p:nvSpPr>
        <p:spPr>
          <a:xfrm>
            <a:off x="868525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운영 데이터센터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092A69-D2EA-40E0-8ADC-BC6036DE8487}"/>
              </a:ext>
            </a:extLst>
          </p:cNvPr>
          <p:cNvSpPr txBox="1"/>
          <p:nvPr/>
        </p:nvSpPr>
        <p:spPr>
          <a:xfrm>
            <a:off x="880091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주 운영 데이터센터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44DAAC-50F0-4DF3-90EF-7B56D58D482A}"/>
              </a:ext>
            </a:extLst>
          </p:cNvPr>
          <p:cNvSpPr txBox="1"/>
          <p:nvPr/>
        </p:nvSpPr>
        <p:spPr>
          <a:xfrm>
            <a:off x="3971532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보조 </a:t>
            </a:r>
            <a:r>
              <a:rPr lang="ko-KR" altLang="en-US" sz="800" dirty="0">
                <a:latin typeface="+mn-ea"/>
              </a:rPr>
              <a:t>데이터센터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CD2D4B-B566-46E8-AC9F-DE300BF2788C}"/>
              </a:ext>
            </a:extLst>
          </p:cNvPr>
          <p:cNvSpPr txBox="1"/>
          <p:nvPr/>
        </p:nvSpPr>
        <p:spPr>
          <a:xfrm>
            <a:off x="2826320" y="4317074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백업 스토리지</a:t>
            </a:r>
            <a:endParaRPr lang="ko-KR" altLang="en-US" sz="8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85220D-AB6B-492A-8637-913AD82F857B}"/>
              </a:ext>
            </a:extLst>
          </p:cNvPr>
          <p:cNvSpPr txBox="1"/>
          <p:nvPr/>
        </p:nvSpPr>
        <p:spPr>
          <a:xfrm>
            <a:off x="2976228" y="3775898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보조 백업 서버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5B5317-CABD-443A-BF30-B53BCA2959D4}"/>
              </a:ext>
            </a:extLst>
          </p:cNvPr>
          <p:cNvSpPr txBox="1"/>
          <p:nvPr/>
        </p:nvSpPr>
        <p:spPr>
          <a:xfrm>
            <a:off x="1541422" y="3792896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주 백업 서버</a:t>
            </a:r>
            <a:endParaRPr lang="ko-KR" altLang="en-US" sz="8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3D5D1C-E465-4D18-A1E4-5E4967D39E7C}"/>
              </a:ext>
            </a:extLst>
          </p:cNvPr>
          <p:cNvSpPr txBox="1"/>
          <p:nvPr/>
        </p:nvSpPr>
        <p:spPr>
          <a:xfrm>
            <a:off x="3033108" y="2442935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프록시 서버</a:t>
            </a:r>
            <a:endParaRPr lang="ko-KR" altLang="en-US" sz="8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8B55D1-3CA1-4A24-A2FE-6AADB5E38A98}"/>
              </a:ext>
            </a:extLst>
          </p:cNvPr>
          <p:cNvSpPr txBox="1"/>
          <p:nvPr/>
        </p:nvSpPr>
        <p:spPr>
          <a:xfrm>
            <a:off x="1686404" y="2433831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프록시 서버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37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타 사 대비 장비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8810411-D10A-4AD0-860E-64468F119D39}"/>
              </a:ext>
            </a:extLst>
          </p:cNvPr>
          <p:cNvSpPr txBox="1">
            <a:spLocks/>
          </p:cNvSpPr>
          <p:nvPr/>
        </p:nvSpPr>
        <p:spPr>
          <a:xfrm>
            <a:off x="175499" y="1095752"/>
            <a:ext cx="9467977" cy="45134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빔 소프트웨어는 물리환경과 가상환경의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OS, VM, File, 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백업과 복구를 가장 효과적으로 통합 관리할 수 있는 솔루션입니다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99168959-FBA8-46F7-9031-2632B5CB53AB}"/>
              </a:ext>
            </a:extLst>
          </p:cNvPr>
          <p:cNvSpPr txBox="1">
            <a:spLocks/>
          </p:cNvSpPr>
          <p:nvPr/>
        </p:nvSpPr>
        <p:spPr>
          <a:xfrm>
            <a:off x="596901" y="5335150"/>
            <a:ext cx="8685771" cy="104660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베리타스는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백업을 위해 </a:t>
            </a:r>
            <a:r>
              <a:rPr lang="en-US" altLang="ko-KR" sz="700" dirty="0">
                <a:latin typeface="+mn-ea"/>
              </a:rPr>
              <a:t>VSR </a:t>
            </a:r>
            <a:r>
              <a:rPr lang="ko-KR" altLang="en-US" sz="700" dirty="0">
                <a:latin typeface="+mn-ea"/>
              </a:rPr>
              <a:t>제품을 보유하고 있으나 윈도우에서만 사용 가능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 err="1">
                <a:latin typeface="+mn-ea"/>
              </a:rPr>
              <a:t>리눅스용</a:t>
            </a:r>
            <a:r>
              <a:rPr lang="ko-KR" altLang="en-US" sz="700" dirty="0">
                <a:latin typeface="+mn-ea"/>
              </a:rPr>
              <a:t> 제품도 있으나 호환성과 기능이 상당히 떨어짐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유닉스에 대한 부분은 솔루션 없음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700" dirty="0">
                <a:latin typeface="+mn-ea"/>
              </a:rPr>
              <a:t>EMC</a:t>
            </a:r>
            <a:r>
              <a:rPr lang="ko-KR" altLang="en-US" sz="700" dirty="0">
                <a:latin typeface="+mn-ea"/>
              </a:rPr>
              <a:t>는 자체적으로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솔루션이 없으며 </a:t>
            </a:r>
            <a:r>
              <a:rPr lang="en-US" altLang="ko-KR" sz="700" dirty="0">
                <a:latin typeface="+mn-ea"/>
              </a:rPr>
              <a:t>Networker/Avamar</a:t>
            </a:r>
            <a:r>
              <a:rPr lang="ko-KR" altLang="en-US" sz="700" dirty="0">
                <a:latin typeface="+mn-ea"/>
              </a:rPr>
              <a:t>는 </a:t>
            </a:r>
            <a:r>
              <a:rPr lang="en-US" altLang="ko-KR" sz="700" dirty="0">
                <a:latin typeface="+mn-ea"/>
              </a:rPr>
              <a:t>DB</a:t>
            </a:r>
            <a:r>
              <a:rPr lang="ko-KR" altLang="en-US" sz="700" dirty="0">
                <a:latin typeface="+mn-ea"/>
              </a:rPr>
              <a:t>와 </a:t>
            </a:r>
            <a:r>
              <a:rPr lang="en-US" altLang="ko-KR" sz="700" dirty="0">
                <a:latin typeface="+mn-ea"/>
              </a:rPr>
              <a:t>File </a:t>
            </a:r>
            <a:r>
              <a:rPr lang="ko-KR" altLang="en-US" sz="700" dirty="0" err="1">
                <a:latin typeface="+mn-ea"/>
              </a:rPr>
              <a:t>백업까지만</a:t>
            </a:r>
            <a:r>
              <a:rPr lang="ko-KR" altLang="en-US" sz="700" dirty="0">
                <a:latin typeface="+mn-ea"/>
              </a:rPr>
              <a:t> 가능</a:t>
            </a:r>
            <a:r>
              <a:rPr lang="en-US" altLang="ko-KR" sz="700" dirty="0">
                <a:latin typeface="+mn-ea"/>
              </a:rPr>
              <a:t>. OS </a:t>
            </a:r>
            <a:r>
              <a:rPr lang="ko-KR" altLang="en-US" sz="700" dirty="0">
                <a:latin typeface="+mn-ea"/>
              </a:rPr>
              <a:t>백업을 위해서는 별도의 전문 솔루션을 </a:t>
            </a:r>
            <a:r>
              <a:rPr lang="ko-KR" altLang="en-US" sz="700" dirty="0" err="1">
                <a:latin typeface="+mn-ea"/>
              </a:rPr>
              <a:t>구매해야함</a:t>
            </a:r>
            <a:endParaRPr lang="ko-KR" altLang="en-US" sz="700" dirty="0">
              <a:latin typeface="+mn-ea"/>
            </a:endParaRP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700" dirty="0">
                <a:latin typeface="+mn-ea"/>
              </a:rPr>
              <a:t>IBM</a:t>
            </a:r>
            <a:r>
              <a:rPr lang="ko-KR" altLang="en-US" sz="700" dirty="0">
                <a:latin typeface="+mn-ea"/>
              </a:rPr>
              <a:t>은 유닉스와 윈도우를 지원하는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기능이 제품 포트폴리오에 있기는 하나 제품에 이슈가 많아서 도입사례가 거의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가상화를 위한 </a:t>
            </a:r>
            <a:r>
              <a:rPr lang="en-US" altLang="ko-KR" sz="700" dirty="0">
                <a:latin typeface="+mn-ea"/>
              </a:rPr>
              <a:t>Spectrum Protect Plus</a:t>
            </a:r>
            <a:r>
              <a:rPr lang="ko-KR" altLang="en-US" sz="700" dirty="0">
                <a:latin typeface="+mn-ea"/>
              </a:rPr>
              <a:t>가 출시되었으나 기능이 약함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>
                <a:latin typeface="+mn-ea"/>
              </a:rPr>
              <a:t>빔 소프트웨어는 </a:t>
            </a:r>
            <a:r>
              <a:rPr lang="en-US" altLang="ko-KR" sz="700" dirty="0">
                <a:latin typeface="+mn-ea"/>
              </a:rPr>
              <a:t>DB, File, OS </a:t>
            </a:r>
            <a:r>
              <a:rPr lang="ko-KR" altLang="en-US" sz="700" dirty="0">
                <a:latin typeface="+mn-ea"/>
              </a:rPr>
              <a:t>백업의 모든 영역에 대해서 유닉스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리눅스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윈도우를 지원함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하나의 에이전트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한번의 백업으로 </a:t>
            </a:r>
            <a:r>
              <a:rPr lang="en-US" altLang="ko-KR" sz="700" dirty="0">
                <a:latin typeface="+mn-ea"/>
              </a:rPr>
              <a:t>DB, File, OS</a:t>
            </a:r>
            <a:r>
              <a:rPr lang="ko-KR" altLang="en-US" sz="700" dirty="0">
                <a:latin typeface="+mn-ea"/>
              </a:rPr>
              <a:t>의 다양한 복구 시나리오 가능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아크로니스는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아크서브는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32AB3-4D53-46BC-8E57-29ED38348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50555"/>
              </p:ext>
            </p:extLst>
          </p:nvPr>
        </p:nvGraphicFramePr>
        <p:xfrm>
          <a:off x="634173" y="2312989"/>
          <a:ext cx="8640000" cy="299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40616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프라이빗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퍼블릭 클라우드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06169">
                <a:tc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42068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빔 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Backup &amp; Recovery</a:t>
                      </a:r>
                      <a:r>
                        <a:rPr lang="en-US" altLang="ko-KR" sz="1400" b="1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물리환경에서 클라우드까지 전 영역 통합 지원</a:t>
                      </a:r>
                      <a:endParaRPr lang="ko-KR" altLang="en-US" sz="1400" b="1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D0BA6A-802C-4B91-A15E-AFE20ED7E9CD}"/>
              </a:ext>
            </a:extLst>
          </p:cNvPr>
          <p:cNvSpPr/>
          <p:nvPr/>
        </p:nvSpPr>
        <p:spPr>
          <a:xfrm>
            <a:off x="3153000" y="173083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지원 환경 별 타사 비교 자료</a:t>
            </a:r>
          </a:p>
        </p:txBody>
      </p:sp>
    </p:spTree>
    <p:extLst>
      <p:ext uri="{BB962C8B-B14F-4D97-AF65-F5344CB8AC3E}">
        <p14:creationId xmlns:p14="http://schemas.microsoft.com/office/powerpoint/2010/main" val="414854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타 사 대비 장비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A0F74-30A8-46FC-BE47-0835DC2C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152794"/>
              </p:ext>
            </p:extLst>
          </p:nvPr>
        </p:nvGraphicFramePr>
        <p:xfrm>
          <a:off x="596901" y="1171961"/>
          <a:ext cx="8685775" cy="532669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266">
                  <a:extLst>
                    <a:ext uri="{9D8B030D-6E8A-4147-A177-3AD203B41FA5}">
                      <a16:colId xmlns:a16="http://schemas.microsoft.com/office/drawing/2014/main" val="1301132609"/>
                    </a:ext>
                  </a:extLst>
                </a:gridCol>
                <a:gridCol w="651102">
                  <a:extLst>
                    <a:ext uri="{9D8B030D-6E8A-4147-A177-3AD203B41FA5}">
                      <a16:colId xmlns:a16="http://schemas.microsoft.com/office/drawing/2014/main" val="2176048091"/>
                    </a:ext>
                  </a:extLst>
                </a:gridCol>
                <a:gridCol w="651102">
                  <a:extLst>
                    <a:ext uri="{9D8B030D-6E8A-4147-A177-3AD203B41FA5}">
                      <a16:colId xmlns:a16="http://schemas.microsoft.com/office/drawing/2014/main" val="2437315457"/>
                    </a:ext>
                  </a:extLst>
                </a:gridCol>
                <a:gridCol w="651102">
                  <a:extLst>
                    <a:ext uri="{9D8B030D-6E8A-4147-A177-3AD203B41FA5}">
                      <a16:colId xmlns:a16="http://schemas.microsoft.com/office/drawing/2014/main" val="1579949365"/>
                    </a:ext>
                  </a:extLst>
                </a:gridCol>
                <a:gridCol w="651102">
                  <a:extLst>
                    <a:ext uri="{9D8B030D-6E8A-4147-A177-3AD203B41FA5}">
                      <a16:colId xmlns:a16="http://schemas.microsoft.com/office/drawing/2014/main" val="3619673964"/>
                    </a:ext>
                  </a:extLst>
                </a:gridCol>
                <a:gridCol w="3805101">
                  <a:extLst>
                    <a:ext uri="{9D8B030D-6E8A-4147-A177-3AD203B41FA5}">
                      <a16:colId xmlns:a16="http://schemas.microsoft.com/office/drawing/2014/main" val="2015943862"/>
                    </a:ext>
                  </a:extLst>
                </a:gridCol>
              </a:tblGrid>
              <a:tr h="32242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Veeam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0935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BaaS,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DRaaS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서비스 사업자를 위한 과금 및 인보이스 솔루션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고객사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그룹사 별 사용량 기준으로 별도 개발없이 과금을 자동화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20328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AWS, Azure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로의 직접 복구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P2V (VMware, Hyper-V,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물리 환경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AWS, Azure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직접 복구기능으로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클라우드로의 마이그레이션 자동화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99292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오피스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365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및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오피스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365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데이터를 클라우드 및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온프레미스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환경에 저장을 제공하며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메일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첨부 파일 등 개별 객체에 대한 복구를 제공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85851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실시간 모니터링 및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리포팅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클라이언트의 구성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최적화에 대한 헬스체크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783098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대한 원격지 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가상화 서비스의 원격지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DR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구축을 위한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단위 복제 기능 제공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842858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Agentless MS SQL Table, Oracle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및 시점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u="none" dirty="0">
                          <a:latin typeface="+mn-ea"/>
                          <a:ea typeface="+mn-ea"/>
                        </a:rPr>
                        <a:t>에이전트리스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dirty="0">
                          <a:latin typeface="+mn-ea"/>
                          <a:ea typeface="+mn-ea"/>
                        </a:rPr>
                        <a:t>Exchange, MS SQL, Oracle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의 시점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개체 복구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419645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Hyper-V, Nutanix AHV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즉시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가상화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장애 시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백업본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994771"/>
                  </a:ext>
                </a:extLst>
              </a:tr>
              <a:tr h="56792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백업본과 복제본에 대한 복구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실제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백업본을 실행해서 자동 검증함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83807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Oracle RMAN, MS SQL, SAP Hana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Oracle RMAN/Hana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환경 백업 및 복구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451646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복구 통합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단일 백업 작업으로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및 복구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662182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즉시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데스크톱 장애 시 백업 마스터의 백업본으로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853790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압축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중복제거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암호화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PTL,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SAN, NAS,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오브젝트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5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3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1.1.1 </a:t>
            </a:r>
            <a:r>
              <a:rPr lang="ko-KR" altLang="en-US" dirty="0"/>
              <a:t>제안의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812" y="1080000"/>
            <a:ext cx="9532510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현행 백업 환경 및 백업 관리를 완벽하게 개선하고 향상 시키기 위해 최적의 솔루션을 제안 드리며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최고의 인력을 투입하여 고객사 </a:t>
            </a:r>
            <a:r>
              <a:rPr lang="en-US" altLang="ko-KR" dirty="0">
                <a:latin typeface="+mn-ea"/>
              </a:rPr>
              <a:t>SLA(Service Level Agreement)</a:t>
            </a:r>
            <a:r>
              <a:rPr lang="ko-KR" altLang="en-US" dirty="0">
                <a:latin typeface="+mn-ea"/>
              </a:rPr>
              <a:t>에 근거하여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운영 환경에 최적화된 통합 백업시스템 구축을 제안합니다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유실 발생 시 신속하게 복원하여 비즈니스 연속성 및 안정성을 확보합니다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 개요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592D64-2C27-4B1B-8A63-18534FD67C8F}"/>
              </a:ext>
            </a:extLst>
          </p:cNvPr>
          <p:cNvSpPr/>
          <p:nvPr/>
        </p:nvSpPr>
        <p:spPr>
          <a:xfrm>
            <a:off x="3701429" y="1740723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제안 배경 및 목적</a:t>
            </a:r>
            <a:endParaRPr lang="ko-KR" altLang="en-US" sz="1200" b="1" baseline="300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0F4BED-C826-4319-88FB-F6191BE88298}"/>
              </a:ext>
            </a:extLst>
          </p:cNvPr>
          <p:cNvGrpSpPr/>
          <p:nvPr/>
        </p:nvGrpSpPr>
        <p:grpSpPr>
          <a:xfrm>
            <a:off x="704278" y="2784324"/>
            <a:ext cx="8466842" cy="476011"/>
            <a:chOff x="1" y="8326240"/>
            <a:chExt cx="10693400" cy="155193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0576790-1D66-489E-948D-5C48EAE6FA90}"/>
                </a:ext>
              </a:extLst>
            </p:cNvPr>
            <p:cNvSpPr/>
            <p:nvPr/>
          </p:nvSpPr>
          <p:spPr>
            <a:xfrm rot="5400000">
              <a:off x="8662230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1619AFA-82C1-4338-8F96-44D7C5AF9C87}"/>
                </a:ext>
              </a:extLst>
            </p:cNvPr>
            <p:cNvSpPr/>
            <p:nvPr/>
          </p:nvSpPr>
          <p:spPr>
            <a:xfrm rot="16200000" flipH="1">
              <a:off x="479235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3" name="사다리꼴 62">
            <a:extLst>
              <a:ext uri="{FF2B5EF4-FFF2-40B4-BE49-F238E27FC236}">
                <a16:creationId xmlns:a16="http://schemas.microsoft.com/office/drawing/2014/main" id="{4F37B7B2-20A0-47D3-915B-136879B575D2}"/>
              </a:ext>
            </a:extLst>
          </p:cNvPr>
          <p:cNvSpPr/>
          <p:nvPr/>
        </p:nvSpPr>
        <p:spPr>
          <a:xfrm>
            <a:off x="384097" y="4188708"/>
            <a:ext cx="9098859" cy="256372"/>
          </a:xfrm>
          <a:prstGeom prst="trapezoid">
            <a:avLst>
              <a:gd name="adj" fmla="val 153233"/>
            </a:avLst>
          </a:prstGeom>
          <a:gradFill flip="none" rotWithShape="1">
            <a:gsLst>
              <a:gs pos="40000">
                <a:sysClr val="window" lastClr="FFFFFF">
                  <a:lumMod val="85000"/>
                  <a:alpha val="69000"/>
                </a:sysClr>
              </a:gs>
              <a:gs pos="10000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95690" latinLnBrk="0">
              <a:defRPr/>
            </a:pPr>
            <a:endParaRPr lang="ko-KR" altLang="en-US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EC7645-07A0-4B34-AF78-97602C6E4D99}"/>
              </a:ext>
            </a:extLst>
          </p:cNvPr>
          <p:cNvSpPr txBox="1"/>
          <p:nvPr/>
        </p:nvSpPr>
        <p:spPr bwMode="auto">
          <a:xfrm>
            <a:off x="2454211" y="2233888"/>
            <a:ext cx="4917983" cy="42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ctr" defTabSz="995690" latinLnBrk="0">
              <a:spcAft>
                <a:spcPts val="400"/>
              </a:spcAft>
              <a:defRPr/>
            </a:pPr>
            <a:r>
              <a:rPr lang="ko-KR" altLang="en-US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가상</a:t>
            </a:r>
            <a:r>
              <a:rPr lang="en-US" altLang="ko-KR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/</a:t>
            </a:r>
            <a:r>
              <a:rPr lang="ko-KR" altLang="en-US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물리 환경에 대한 완벽한 통합 백업 구성 및 </a:t>
            </a:r>
            <a:br>
              <a:rPr lang="en-US" altLang="ko-KR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</a:br>
            <a:r>
              <a:rPr lang="ko-KR" altLang="en-US" sz="16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B336"/>
                </a:solidFill>
                <a:latin typeface="+mn-ea"/>
              </a:rPr>
              <a:t>신속한 복구 체계 완성 및 비즈니스 연속성 확보</a:t>
            </a:r>
          </a:p>
        </p:txBody>
      </p:sp>
      <p:sp>
        <p:nvSpPr>
          <p:cNvPr id="71" name="양쪽 모서리가 둥근 사각형 52">
            <a:extLst>
              <a:ext uri="{FF2B5EF4-FFF2-40B4-BE49-F238E27FC236}">
                <a16:creationId xmlns:a16="http://schemas.microsoft.com/office/drawing/2014/main" id="{A0561470-8586-4974-A651-791D168B39BB}"/>
              </a:ext>
            </a:extLst>
          </p:cNvPr>
          <p:cNvSpPr/>
          <p:nvPr/>
        </p:nvSpPr>
        <p:spPr>
          <a:xfrm>
            <a:off x="374976" y="4445082"/>
            <a:ext cx="9107983" cy="150096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9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220B542-94D3-465C-BC30-E341BFE3B8A1}"/>
              </a:ext>
            </a:extLst>
          </p:cNvPr>
          <p:cNvSpPr/>
          <p:nvPr/>
        </p:nvSpPr>
        <p:spPr bwMode="auto">
          <a:xfrm>
            <a:off x="462385" y="5060557"/>
            <a:ext cx="4409403" cy="79582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가상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물리 운영 환경 백업 시스템 분리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일부 운영 서버들 백업 체계 미 정립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백업 미수행으로 인한 데이터 유실 가능성 증가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데이터 증가로 인한 운영 네트워크 부하 가중</a:t>
            </a:r>
            <a:endParaRPr lang="en-US" altLang="ko-KR" sz="900" kern="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AA54A6C-E597-45C3-8A53-E6BBD2446D63}"/>
              </a:ext>
            </a:extLst>
          </p:cNvPr>
          <p:cNvSpPr/>
          <p:nvPr/>
        </p:nvSpPr>
        <p:spPr bwMode="auto">
          <a:xfrm>
            <a:off x="4986145" y="5060557"/>
            <a:ext cx="4409403" cy="79582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고객사 </a:t>
            </a:r>
            <a:r>
              <a:rPr lang="en-US" altLang="ko-KR" sz="900" kern="0" dirty="0">
                <a:latin typeface="+mn-ea"/>
              </a:rPr>
              <a:t>SLA </a:t>
            </a:r>
            <a:r>
              <a:rPr lang="ko-KR" altLang="en-US" sz="900" kern="0" dirty="0">
                <a:latin typeface="+mn-ea"/>
              </a:rPr>
              <a:t>부합하지 않는 백업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복구 수행 시간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복구 시 장시간 소요로 인한 비즈니스 연속성 확보의 어려움 가중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백업된 데이터에 대한 단기 보관으로 장기 데이터 안정성 미확보</a:t>
            </a:r>
            <a:endParaRPr lang="en-US" altLang="ko-KR" sz="900" kern="0" dirty="0">
              <a:latin typeface="+mn-ea"/>
            </a:endParaRPr>
          </a:p>
        </p:txBody>
      </p:sp>
      <p:sp>
        <p:nvSpPr>
          <p:cNvPr id="81" name="양쪽 모서리가 둥근 사각형 62">
            <a:extLst>
              <a:ext uri="{FF2B5EF4-FFF2-40B4-BE49-F238E27FC236}">
                <a16:creationId xmlns:a16="http://schemas.microsoft.com/office/drawing/2014/main" id="{D3368EC3-E769-4570-BBF4-CD3A256D12FD}"/>
              </a:ext>
            </a:extLst>
          </p:cNvPr>
          <p:cNvSpPr/>
          <p:nvPr/>
        </p:nvSpPr>
        <p:spPr>
          <a:xfrm>
            <a:off x="718709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이랜드 </a:t>
            </a:r>
            <a:r>
              <a:rPr lang="ko-KR" altLang="en-US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시스템스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환경에 최적화된 가상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물리 환경 통합 백업 수립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법규를 준수하는 백업 관리 체계 정의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매년 증가하는 백업수요 수용 가능한 체계 정립</a:t>
            </a:r>
          </a:p>
        </p:txBody>
      </p:sp>
      <p:sp>
        <p:nvSpPr>
          <p:cNvPr id="82" name="양쪽 모서리가 둥근 사각형 63">
            <a:extLst>
              <a:ext uri="{FF2B5EF4-FFF2-40B4-BE49-F238E27FC236}">
                <a16:creationId xmlns:a16="http://schemas.microsoft.com/office/drawing/2014/main" id="{57627B4D-2648-4C14-A042-2173D49E6CFA}"/>
              </a:ext>
            </a:extLst>
          </p:cNvPr>
          <p:cNvSpPr/>
          <p:nvPr/>
        </p:nvSpPr>
        <p:spPr>
          <a:xfrm>
            <a:off x="718708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백업 대상 시스템의 통합 관리 체계 수립</a:t>
            </a:r>
          </a:p>
        </p:txBody>
      </p:sp>
      <p:sp>
        <p:nvSpPr>
          <p:cNvPr id="84" name="양쪽 모서리가 둥근 사각형 65">
            <a:extLst>
              <a:ext uri="{FF2B5EF4-FFF2-40B4-BE49-F238E27FC236}">
                <a16:creationId xmlns:a16="http://schemas.microsoft.com/office/drawing/2014/main" id="{B293659B-8DA0-42FA-97C1-D7D3093F0AA0}"/>
              </a:ext>
            </a:extLst>
          </p:cNvPr>
          <p:cNvSpPr/>
          <p:nvPr/>
        </p:nvSpPr>
        <p:spPr>
          <a:xfrm>
            <a:off x="3572438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 수행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결과 관리 편의성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통합 </a:t>
            </a:r>
            <a:r>
              <a:rPr lang="ko-KR" altLang="en-US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레포트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기능을 통한 업무 효율성 증대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한번의 클릭으로 백업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복구하는 편의성 증대</a:t>
            </a:r>
          </a:p>
        </p:txBody>
      </p:sp>
      <p:sp>
        <p:nvSpPr>
          <p:cNvPr id="85" name="양쪽 모서리가 둥근 사각형 70">
            <a:extLst>
              <a:ext uri="{FF2B5EF4-FFF2-40B4-BE49-F238E27FC236}">
                <a16:creationId xmlns:a16="http://schemas.microsoft.com/office/drawing/2014/main" id="{CAF18233-9F56-4BC1-8178-C1E222864708}"/>
              </a:ext>
            </a:extLst>
          </p:cNvPr>
          <p:cNvSpPr/>
          <p:nvPr/>
        </p:nvSpPr>
        <p:spPr>
          <a:xfrm>
            <a:off x="3572437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사용자 편의성 및 업무 효율성 증대</a:t>
            </a:r>
          </a:p>
        </p:txBody>
      </p:sp>
      <p:sp>
        <p:nvSpPr>
          <p:cNvPr id="87" name="양쪽 모서리가 둥근 사각형 72">
            <a:extLst>
              <a:ext uri="{FF2B5EF4-FFF2-40B4-BE49-F238E27FC236}">
                <a16:creationId xmlns:a16="http://schemas.microsoft.com/office/drawing/2014/main" id="{3C3DB2E1-021B-4AB5-821A-A35727EEC531}"/>
              </a:ext>
            </a:extLst>
          </p:cNvPr>
          <p:cNvSpPr/>
          <p:nvPr/>
        </p:nvSpPr>
        <p:spPr>
          <a:xfrm>
            <a:off x="6426168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다양한 신기술 적용으로 백업 데이터 안정성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시스템 장애 대비 신속한 복구 절차 수립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시간 이내 복구를 통한 업무 연속성 유지</a:t>
            </a:r>
            <a:endParaRPr lang="ko-KR" altLang="en-US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88" name="양쪽 모서리가 둥근 사각형 73">
            <a:extLst>
              <a:ext uri="{FF2B5EF4-FFF2-40B4-BE49-F238E27FC236}">
                <a16:creationId xmlns:a16="http://schemas.microsoft.com/office/drawing/2014/main" id="{FD6E0F14-F629-4083-8A29-A9E1103B25A8}"/>
              </a:ext>
            </a:extLst>
          </p:cNvPr>
          <p:cNvSpPr/>
          <p:nvPr/>
        </p:nvSpPr>
        <p:spPr>
          <a:xfrm>
            <a:off x="6426167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최상의 운영 및 관리 안정성 확보</a:t>
            </a:r>
          </a:p>
        </p:txBody>
      </p:sp>
      <p:sp>
        <p:nvSpPr>
          <p:cNvPr id="92" name="양쪽 모서리가 둥근 사각형 77">
            <a:extLst>
              <a:ext uri="{FF2B5EF4-FFF2-40B4-BE49-F238E27FC236}">
                <a16:creationId xmlns:a16="http://schemas.microsoft.com/office/drawing/2014/main" id="{6A53C1BC-82E9-4D3C-BBE0-024B35D91F96}"/>
              </a:ext>
            </a:extLst>
          </p:cNvPr>
          <p:cNvSpPr/>
          <p:nvPr/>
        </p:nvSpPr>
        <p:spPr>
          <a:xfrm>
            <a:off x="374970" y="6079811"/>
            <a:ext cx="9107988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en-US" altLang="ko-KR" sz="1050" kern="0" dirty="0">
                <a:latin typeface="+mn-ea"/>
              </a:rPr>
              <a:t>2018</a:t>
            </a:r>
            <a:r>
              <a:rPr lang="ko-KR" altLang="en-US" sz="1050" kern="0" dirty="0">
                <a:latin typeface="+mn-ea"/>
              </a:rPr>
              <a:t>년 이랜드 </a:t>
            </a:r>
            <a:r>
              <a:rPr lang="ko-KR" altLang="en-US" sz="105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시스템스</a:t>
            </a:r>
            <a:r>
              <a:rPr lang="ko-KR" altLang="en-US" sz="1050" kern="0" dirty="0">
                <a:latin typeface="+mn-ea"/>
              </a:rPr>
              <a:t> 통합 백업 시스템 구축 사업</a:t>
            </a:r>
          </a:p>
        </p:txBody>
      </p:sp>
      <p:sp>
        <p:nvSpPr>
          <p:cNvPr id="97" name="Text Box 87">
            <a:extLst>
              <a:ext uri="{FF2B5EF4-FFF2-40B4-BE49-F238E27FC236}">
                <a16:creationId xmlns:a16="http://schemas.microsoft.com/office/drawing/2014/main" id="{DCB4787F-D70A-4F69-8278-75F0C5D71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414" y="4243881"/>
            <a:ext cx="2200748" cy="14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defRPr kumimoji="1" sz="130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 marL="742950" indent="-28575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5pPr>
            <a:lvl6pPr marL="25146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6pPr>
            <a:lvl7pPr marL="29718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7pPr>
            <a:lvl8pPr marL="34290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8pPr>
            <a:lvl9pPr marL="38862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9pPr>
          </a:lstStyle>
          <a:p>
            <a:pPr defTabSz="995690" latinLnBrk="0"/>
            <a:r>
              <a:rPr lang="ko-KR" altLang="en-US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통합 백업시스템 구축사업의 완벽한 수행</a:t>
            </a:r>
          </a:p>
        </p:txBody>
      </p:sp>
      <p:pic>
        <p:nvPicPr>
          <p:cNvPr id="54" name="Picture 289" descr="화살표">
            <a:extLst>
              <a:ext uri="{FF2B5EF4-FFF2-40B4-BE49-F238E27FC236}">
                <a16:creationId xmlns:a16="http://schemas.microsoft.com/office/drawing/2014/main" id="{5E7707BB-33A6-46AA-A0D5-B57B3FE4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4419962" y="2636889"/>
            <a:ext cx="1035759" cy="6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양쪽 모서리가 둥근 사각형 53">
            <a:extLst>
              <a:ext uri="{FF2B5EF4-FFF2-40B4-BE49-F238E27FC236}">
                <a16:creationId xmlns:a16="http://schemas.microsoft.com/office/drawing/2014/main" id="{003CA3A0-BF35-4BB5-B9B0-D42716F387C7}"/>
              </a:ext>
            </a:extLst>
          </p:cNvPr>
          <p:cNvSpPr/>
          <p:nvPr/>
        </p:nvSpPr>
        <p:spPr>
          <a:xfrm>
            <a:off x="374973" y="4445082"/>
            <a:ext cx="9107983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통합 백업 구축 추진 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B3B676-A080-452B-A86E-B9B78D9D337F}"/>
              </a:ext>
            </a:extLst>
          </p:cNvPr>
          <p:cNvSpPr/>
          <p:nvPr/>
        </p:nvSpPr>
        <p:spPr>
          <a:xfrm>
            <a:off x="462385" y="4801706"/>
            <a:ext cx="4409403" cy="30089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tx1"/>
                </a:solidFill>
              </a:rPr>
              <a:t>가상</a:t>
            </a:r>
            <a:r>
              <a:rPr lang="en-US" altLang="ko-KR" sz="1100" b="1" dirty="0">
                <a:solidFill>
                  <a:schemeClr val="tx1"/>
                </a:solidFill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</a:rPr>
              <a:t>물리 운영 환경 백업 시스템 분리 및 백업 미수행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B28C877-6A44-43EF-9FD9-C6C9346BA290}"/>
              </a:ext>
            </a:extLst>
          </p:cNvPr>
          <p:cNvSpPr/>
          <p:nvPr/>
        </p:nvSpPr>
        <p:spPr>
          <a:xfrm>
            <a:off x="4986145" y="4801706"/>
            <a:ext cx="4409403" cy="30089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tx1"/>
                </a:solidFill>
              </a:rPr>
              <a:t>고객 </a:t>
            </a:r>
            <a:r>
              <a:rPr lang="en-US" altLang="ko-KR" sz="1100" b="1" dirty="0">
                <a:solidFill>
                  <a:schemeClr val="tx1"/>
                </a:solidFill>
              </a:rPr>
              <a:t>SLA(Service Level Agreement) </a:t>
            </a:r>
            <a:r>
              <a:rPr lang="ko-KR" altLang="en-US" sz="1100" b="1" dirty="0">
                <a:solidFill>
                  <a:schemeClr val="tx1"/>
                </a:solidFill>
              </a:rPr>
              <a:t>미 충족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A1953-2953-49DF-9BA1-DF2CA8EAE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17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2.3.1</a:t>
            </a:r>
            <a:r>
              <a:rPr lang="en-US" altLang="ko-KR" dirty="0"/>
              <a:t> </a:t>
            </a:r>
            <a:r>
              <a:rPr lang="ko-KR" altLang="en-US" dirty="0"/>
              <a:t>시스템 기능 조견표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5005092-2B87-4D4F-A994-97A2D4C008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95488"/>
              </p:ext>
            </p:extLst>
          </p:nvPr>
        </p:nvGraphicFramePr>
        <p:xfrm>
          <a:off x="407862" y="1223168"/>
          <a:ext cx="9045324" cy="4855136"/>
        </p:xfrm>
        <a:graphic>
          <a:graphicData uri="http://schemas.openxmlformats.org/drawingml/2006/table">
            <a:tbl>
              <a:tblPr/>
              <a:tblGrid>
                <a:gridCol w="1219161">
                  <a:extLst>
                    <a:ext uri="{9D8B030D-6E8A-4147-A177-3AD203B41FA5}">
                      <a16:colId xmlns:a16="http://schemas.microsoft.com/office/drawing/2014/main" val="605623634"/>
                    </a:ext>
                  </a:extLst>
                </a:gridCol>
                <a:gridCol w="6948181">
                  <a:extLst>
                    <a:ext uri="{9D8B030D-6E8A-4147-A177-3AD203B41FA5}">
                      <a16:colId xmlns:a16="http://schemas.microsoft.com/office/drawing/2014/main" val="2402572294"/>
                    </a:ext>
                  </a:extLst>
                </a:gridCol>
                <a:gridCol w="877982">
                  <a:extLst>
                    <a:ext uri="{9D8B030D-6E8A-4147-A177-3AD203B41FA5}">
                      <a16:colId xmlns:a16="http://schemas.microsoft.com/office/drawing/2014/main" val="1247811577"/>
                    </a:ext>
                  </a:extLst>
                </a:gridCol>
              </a:tblGrid>
              <a:tr h="3034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내용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충족 여부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73568"/>
                  </a:ext>
                </a:extLst>
              </a:tr>
              <a:tr h="303446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공통 요구사항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 완성된 통합 백업 시스템 구성안 제시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운영네트워크와 분리된 백업네트워크 환경 포함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3028610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이랜드 그룹 시스템 환경과 가장 유사한 환경으로 구축 적용한 업체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Reference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제시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435280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가능 시간은 업무 외 시간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22:00~06:00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까지 전체 시스템 대상으로 백업이 완료되어야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58645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데이터 보관주기를 한달 기준으로 정의하고 일 단위 백업이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763058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가상시스템 환경에서 운영중인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백업 주기는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 단위로 백업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956065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복원 시간은 최소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100GB VM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기준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 이내 복원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56734"/>
                  </a:ext>
                </a:extLst>
              </a:tr>
              <a:tr h="3034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규격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Mid-Range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급 이상으로 요구사항은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Coverage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할 수 있는 장비로 제안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014783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스토리지 디스크 타입 및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RAID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구성 명시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디스크 용량 및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RPM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포함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563546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스토리지 용량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산정식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현재 용량을 참고하여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월까지 사용할 공간으로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증가율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10%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반영하여 제시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975169"/>
                  </a:ext>
                </a:extLst>
              </a:tr>
              <a:tr h="30344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백업 솔루션 규격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Agent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방식을 통해 백업 받는 경우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CPU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사용량을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 초과해서는 안됩니다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476967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데이터 백업 및 복원 기능 지원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 가능한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명시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042447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가상환경 기반으로 운영중인 시스템은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하이퍼바이저를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이용하여 백업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881350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기능을 제공하는 제품이 있는 경우 포함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915483"/>
                  </a:ext>
                </a:extLst>
              </a:tr>
              <a:tr h="3034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 요구 사항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향 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년간 제품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계획이 없는 최신제품으로 제안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63279"/>
                  </a:ext>
                </a:extLst>
              </a:tr>
              <a:tr h="3034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제안장비 가동에 전원 규격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전압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소비전력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전원 타입 등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명시하여 주세요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이중화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충족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547468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9D1DA-912C-43F2-963B-35E9E5AB76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787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2.3.2 </a:t>
            </a:r>
            <a:r>
              <a:rPr lang="ko-KR" altLang="en-US" dirty="0"/>
              <a:t>대상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88080"/>
          </a:xfrm>
        </p:spPr>
        <p:txBody>
          <a:bodyPr/>
          <a:lstStyle/>
          <a:p>
            <a:pPr latinLnBrk="1">
              <a:lnSpc>
                <a:spcPct val="90000"/>
              </a:lnSpc>
              <a:spcBef>
                <a:spcPts val="563"/>
              </a:spcBef>
            </a:pPr>
            <a:r>
              <a:rPr lang="ko-KR" altLang="en-US" dirty="0">
                <a:latin typeface="+mn-ea"/>
              </a:rPr>
              <a:t>백업 대상인 가상화와 물리서버 환경은 아래와 같습니다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대상 시스템은 각각 에이전트리스 방식과 에이전트 방식으로 구축됩니다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360BC4-C455-4539-837B-BB4A10AFE2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869" y="5357563"/>
            <a:ext cx="9239799" cy="16826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* 하위 버전의 </a:t>
            </a:r>
            <a:r>
              <a:rPr lang="en-US" altLang="ko-KR" dirty="0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 업데이트 필요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3E0A5-E2E0-42DB-BDBD-B123D38BB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D57F799-77B6-4AF6-AFCD-C2688CBAB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765787"/>
              </p:ext>
            </p:extLst>
          </p:nvPr>
        </p:nvGraphicFramePr>
        <p:xfrm>
          <a:off x="374970" y="2234504"/>
          <a:ext cx="9005853" cy="2041465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978095">
                  <a:extLst>
                    <a:ext uri="{9D8B030D-6E8A-4147-A177-3AD203B41FA5}">
                      <a16:colId xmlns:a16="http://schemas.microsoft.com/office/drawing/2014/main" val="3334444096"/>
                    </a:ext>
                  </a:extLst>
                </a:gridCol>
                <a:gridCol w="1679370">
                  <a:extLst>
                    <a:ext uri="{9D8B030D-6E8A-4147-A177-3AD203B41FA5}">
                      <a16:colId xmlns:a16="http://schemas.microsoft.com/office/drawing/2014/main" val="1574064206"/>
                    </a:ext>
                  </a:extLst>
                </a:gridCol>
                <a:gridCol w="978095">
                  <a:extLst>
                    <a:ext uri="{9D8B030D-6E8A-4147-A177-3AD203B41FA5}">
                      <a16:colId xmlns:a16="http://schemas.microsoft.com/office/drawing/2014/main" val="1888700929"/>
                    </a:ext>
                  </a:extLst>
                </a:gridCol>
                <a:gridCol w="1107276">
                  <a:extLst>
                    <a:ext uri="{9D8B030D-6E8A-4147-A177-3AD203B41FA5}">
                      <a16:colId xmlns:a16="http://schemas.microsoft.com/office/drawing/2014/main" val="3769714232"/>
                    </a:ext>
                  </a:extLst>
                </a:gridCol>
                <a:gridCol w="1439462">
                  <a:extLst>
                    <a:ext uri="{9D8B030D-6E8A-4147-A177-3AD203B41FA5}">
                      <a16:colId xmlns:a16="http://schemas.microsoft.com/office/drawing/2014/main" val="1698528219"/>
                    </a:ext>
                  </a:extLst>
                </a:gridCol>
                <a:gridCol w="959639">
                  <a:extLst>
                    <a:ext uri="{9D8B030D-6E8A-4147-A177-3AD203B41FA5}">
                      <a16:colId xmlns:a16="http://schemas.microsoft.com/office/drawing/2014/main" val="2326712265"/>
                    </a:ext>
                  </a:extLst>
                </a:gridCol>
                <a:gridCol w="1863916">
                  <a:extLst>
                    <a:ext uri="{9D8B030D-6E8A-4147-A177-3AD203B41FA5}">
                      <a16:colId xmlns:a16="http://schemas.microsoft.com/office/drawing/2014/main" val="640256307"/>
                    </a:ext>
                  </a:extLst>
                </a:gridCol>
              </a:tblGrid>
              <a:tr h="4082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구  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ko-KR" alt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</a:t>
                      </a:r>
                      <a:endParaRPr lang="en-US" sz="12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2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VM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스토리지 용량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네트워크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</a:rPr>
                        <a:t>비고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0500"/>
                  </a:ext>
                </a:extLst>
              </a:tr>
              <a:tr h="4082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가상화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VMware 6.0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16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815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130TB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3451"/>
                  </a:ext>
                </a:extLst>
              </a:tr>
              <a:tr h="408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Nutanix AHV 5.4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 dirty="0">
                          <a:effectLst/>
                        </a:rPr>
                        <a:t>30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40TB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10G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>
                          <a:effectLst/>
                        </a:rPr>
                        <a:t>　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657051"/>
                  </a:ext>
                </a:extLst>
              </a:tr>
              <a:tr h="40829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물리서버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OS + </a:t>
                      </a:r>
                      <a:r>
                        <a:rPr lang="ko-KR" altLang="en-US" sz="1200" u="none" strike="noStrike" dirty="0">
                          <a:effectLst/>
                        </a:rPr>
                        <a:t>데이터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250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190TB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</a:rPr>
                        <a:t>물리 서버 </a:t>
                      </a:r>
                      <a:r>
                        <a:rPr lang="en-US" altLang="ko-KR" sz="1200" u="none" strike="noStrike" dirty="0">
                          <a:effectLst/>
                        </a:rPr>
                        <a:t>150TB</a:t>
                      </a:r>
                      <a:br>
                        <a:rPr lang="en-US" altLang="ko-KR" sz="1200" u="none" strike="noStrike" dirty="0">
                          <a:effectLst/>
                        </a:rPr>
                      </a:br>
                      <a:r>
                        <a:rPr lang="ko-KR" altLang="en-US" sz="1200" u="none" strike="noStrike" dirty="0">
                          <a:effectLst/>
                        </a:rPr>
                        <a:t>이메일 서버 </a:t>
                      </a:r>
                      <a:r>
                        <a:rPr lang="en-US" altLang="ko-KR" sz="1200" u="none" strike="noStrike" dirty="0">
                          <a:effectLst/>
                        </a:rPr>
                        <a:t>40TB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4679"/>
                  </a:ext>
                </a:extLst>
              </a:tr>
              <a:tr h="4082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</a:rPr>
                        <a:t>서버 </a:t>
                      </a:r>
                      <a:r>
                        <a:rPr lang="en-US" sz="1200" u="none" strike="noStrike" dirty="0">
                          <a:effectLst/>
                        </a:rPr>
                        <a:t>OS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u="none" strike="noStrike">
                          <a:effectLst/>
                        </a:rPr>
                        <a:t>120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u="none" strike="noStrike">
                          <a:effectLst/>
                        </a:rPr>
                        <a:t>-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u="none" strike="noStrike" dirty="0">
                          <a:effectLst/>
                        </a:rPr>
                        <a:t>1G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3362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35E122-08E1-4C76-AF85-2F8727B67116}"/>
              </a:ext>
            </a:extLst>
          </p:cNvPr>
          <p:cNvSpPr txBox="1"/>
          <p:nvPr/>
        </p:nvSpPr>
        <p:spPr>
          <a:xfrm>
            <a:off x="374972" y="4611923"/>
            <a:ext cx="9005851" cy="677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b="1" dirty="0">
                <a:latin typeface="+mn-ea"/>
              </a:rPr>
              <a:t>* </a:t>
            </a:r>
            <a:r>
              <a:rPr lang="ko-KR" altLang="en-US" sz="1200" b="1" dirty="0">
                <a:latin typeface="+mn-ea"/>
              </a:rPr>
              <a:t>물리 서버 에이전트</a:t>
            </a:r>
            <a:r>
              <a:rPr lang="en-US" altLang="ko-KR" sz="1200" b="1" dirty="0">
                <a:latin typeface="+mn-ea"/>
              </a:rPr>
              <a:t>(Agent) </a:t>
            </a:r>
            <a:r>
              <a:rPr lang="ko-KR" altLang="en-US" sz="1200" b="1" dirty="0">
                <a:latin typeface="+mn-ea"/>
              </a:rPr>
              <a:t>백업 지원 가능 범위</a:t>
            </a:r>
            <a:endParaRPr lang="en-US" altLang="ko-KR" sz="120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   - </a:t>
            </a:r>
            <a:r>
              <a:rPr lang="ko-KR" altLang="en-US" sz="1200" dirty="0">
                <a:latin typeface="+mn-ea"/>
              </a:rPr>
              <a:t>윈도우</a:t>
            </a:r>
            <a:r>
              <a:rPr lang="en-US" altLang="ko-KR" sz="1200" dirty="0">
                <a:latin typeface="+mn-ea"/>
              </a:rPr>
              <a:t> 2008 R2 SP1, </a:t>
            </a:r>
            <a:r>
              <a:rPr lang="ko-KR" altLang="en-US" sz="1200" dirty="0">
                <a:latin typeface="+mn-ea"/>
              </a:rPr>
              <a:t>윈도우</a:t>
            </a:r>
            <a:r>
              <a:rPr lang="en-US" altLang="ko-KR" sz="1200" dirty="0">
                <a:latin typeface="+mn-ea"/>
              </a:rPr>
              <a:t> 7 SP1 </a:t>
            </a:r>
            <a:r>
              <a:rPr lang="ko-KR" altLang="en-US" sz="1200" dirty="0">
                <a:latin typeface="+mn-ea"/>
              </a:rPr>
              <a:t>이상의 버전</a:t>
            </a:r>
            <a:endParaRPr lang="en-US" altLang="ko-KR" sz="1200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   - </a:t>
            </a:r>
            <a:r>
              <a:rPr lang="ko-KR" altLang="en-US" sz="1200" dirty="0">
                <a:latin typeface="+mn-ea"/>
              </a:rPr>
              <a:t>리눅스 커널</a:t>
            </a:r>
            <a:r>
              <a:rPr lang="en-US" altLang="ko-KR" sz="1200" dirty="0">
                <a:latin typeface="+mn-ea"/>
              </a:rPr>
              <a:t> 2.6.32 </a:t>
            </a:r>
            <a:r>
              <a:rPr lang="ko-KR" altLang="en-US" sz="1200" dirty="0">
                <a:latin typeface="+mn-ea"/>
              </a:rPr>
              <a:t>이상의 버전 </a:t>
            </a:r>
            <a:r>
              <a:rPr lang="en-US" altLang="ko-KR" sz="1200" dirty="0">
                <a:latin typeface="+mn-ea"/>
              </a:rPr>
              <a:t>(ex. </a:t>
            </a:r>
            <a:r>
              <a:rPr lang="ko-KR" altLang="ko-KR" sz="1200" dirty="0" err="1">
                <a:latin typeface="+mn-ea"/>
              </a:rPr>
              <a:t>CentOS</a:t>
            </a:r>
            <a:r>
              <a:rPr lang="ko-KR" altLang="ko-KR" sz="1200" dirty="0">
                <a:latin typeface="+mn-ea"/>
              </a:rPr>
              <a:t>/RHEL 6.</a:t>
            </a:r>
            <a:r>
              <a:rPr lang="en-US" altLang="ko-KR" sz="1200" dirty="0">
                <a:latin typeface="+mn-ea"/>
              </a:rPr>
              <a:t>0, SLES 11 SP4 </a:t>
            </a:r>
            <a:r>
              <a:rPr lang="ko-KR" altLang="en-US" sz="1200" dirty="0">
                <a:latin typeface="+mn-ea"/>
              </a:rPr>
              <a:t>이상</a:t>
            </a:r>
            <a:r>
              <a:rPr lang="en-US" altLang="ko-KR" sz="1200" dirty="0">
                <a:latin typeface="+mn-ea"/>
              </a:rPr>
              <a:t> )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9CB1A4-B065-4D3E-929E-D2CC1D326EF7}"/>
              </a:ext>
            </a:extLst>
          </p:cNvPr>
          <p:cNvSpPr/>
          <p:nvPr/>
        </p:nvSpPr>
        <p:spPr>
          <a:xfrm>
            <a:off x="3061788" y="1677517"/>
            <a:ext cx="37824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백업 대상 시스템 현황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384D21E-023E-4B5C-8DBA-BAE93BE96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14" name="Picture 6" descr="C:\Users\sales\Desktop\windows-server.jpg">
            <a:extLst>
              <a:ext uri="{FF2B5EF4-FFF2-40B4-BE49-F238E27FC236}">
                <a16:creationId xmlns:a16="http://schemas.microsoft.com/office/drawing/2014/main" id="{668AD98B-B4EB-4BD0-BDF4-2DD0CF46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35896" r="10751" b="37027"/>
          <a:stretch/>
        </p:blipFill>
        <p:spPr bwMode="auto">
          <a:xfrm>
            <a:off x="4856518" y="5735709"/>
            <a:ext cx="2242132" cy="44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sales\Desktop\untitled.png">
            <a:extLst>
              <a:ext uri="{FF2B5EF4-FFF2-40B4-BE49-F238E27FC236}">
                <a16:creationId xmlns:a16="http://schemas.microsoft.com/office/drawing/2014/main" id="{4F6BBD40-C6A4-47AE-AD39-668127A4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81" y="5768819"/>
            <a:ext cx="1008106" cy="3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Users\sales\Desktop\vmware_cloud_logo.jpg">
            <a:extLst>
              <a:ext uri="{FF2B5EF4-FFF2-40B4-BE49-F238E27FC236}">
                <a16:creationId xmlns:a16="http://schemas.microsoft.com/office/drawing/2014/main" id="{934309DA-DE6F-49C6-B46B-185C3523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02" y="5788646"/>
            <a:ext cx="790891" cy="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nutanixì ëí ì´ë¯¸ì§ ê²ìê²°ê³¼">
            <a:extLst>
              <a:ext uri="{FF2B5EF4-FFF2-40B4-BE49-F238E27FC236}">
                <a16:creationId xmlns:a16="http://schemas.microsoft.com/office/drawing/2014/main" id="{EA60CB2F-4976-4EF9-8A09-FE304543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29" y="5729844"/>
            <a:ext cx="713032" cy="5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95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제안 용량 산정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26191"/>
          </a:xfrm>
        </p:spPr>
        <p:txBody>
          <a:bodyPr/>
          <a:lstStyle/>
          <a:p>
            <a:pPr latinLnBrk="1">
              <a:lnSpc>
                <a:spcPct val="90000"/>
              </a:lnSpc>
              <a:spcBef>
                <a:spcPts val="563"/>
              </a:spcBef>
            </a:pPr>
            <a:r>
              <a:rPr lang="en-US" altLang="ko-KR" dirty="0">
                <a:latin typeface="+mn-ea"/>
              </a:rPr>
              <a:t>POC</a:t>
            </a:r>
            <a:r>
              <a:rPr lang="ko-KR" altLang="en-US" dirty="0">
                <a:latin typeface="+mn-ea"/>
              </a:rPr>
              <a:t> 결과에 따른 최소 백업 예상 필요량은 </a:t>
            </a:r>
            <a:r>
              <a:rPr lang="en-US" altLang="ko-KR" dirty="0">
                <a:latin typeface="+mn-ea"/>
              </a:rPr>
              <a:t>125TB</a:t>
            </a:r>
            <a:r>
              <a:rPr lang="ko-KR" altLang="en-US" dirty="0">
                <a:latin typeface="+mn-ea"/>
              </a:rPr>
              <a:t>이지만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빔은 중복제거에 대한 안정성을 향상시킬 수 있는 </a:t>
            </a:r>
            <a:r>
              <a:rPr lang="en-US" altLang="ko-KR" dirty="0">
                <a:latin typeface="+mn-ea"/>
              </a:rPr>
              <a:t>Full 2</a:t>
            </a:r>
            <a:r>
              <a:rPr lang="ko-KR" altLang="en-US" dirty="0">
                <a:latin typeface="+mn-ea"/>
              </a:rPr>
              <a:t>벌 보유 기준으로 제안 드립니다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E3917E-8328-4CCA-B4ED-106C0530A5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1DD779-9015-4CB1-90ED-6CD04D5DC1CB}"/>
              </a:ext>
            </a:extLst>
          </p:cNvPr>
          <p:cNvSpPr txBox="1">
            <a:spLocks/>
          </p:cNvSpPr>
          <p:nvPr/>
        </p:nvSpPr>
        <p:spPr>
          <a:xfrm>
            <a:off x="615501" y="1145161"/>
            <a:ext cx="54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5143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6" name="Picture 21" descr="바닥06">
            <a:extLst>
              <a:ext uri="{FF2B5EF4-FFF2-40B4-BE49-F238E27FC236}">
                <a16:creationId xmlns:a16="http://schemas.microsoft.com/office/drawing/2014/main" id="{97394938-F622-4011-9CE3-2958CFBA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2" y="5179574"/>
            <a:ext cx="8572150" cy="126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D9EF54-DACF-443B-B2B5-3017B129B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4" y="5347580"/>
            <a:ext cx="8887245" cy="620020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빔은 중복제거에 대한 안정성을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향상시킬 수 있는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Arial" charset="0"/>
              </a:rPr>
              <a:t>Full 2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Arial" charset="0"/>
              </a:rPr>
              <a:t>벌 보유 기준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으로 제안합니다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+mn-ea"/>
              <a:cs typeface="Arial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9C67EA-B405-4FC3-8507-49E9924B6C52}"/>
              </a:ext>
            </a:extLst>
          </p:cNvPr>
          <p:cNvSpPr/>
          <p:nvPr/>
        </p:nvSpPr>
        <p:spPr>
          <a:xfrm>
            <a:off x="3184486" y="1606191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POC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결과에 따른 백업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예상 필요량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9A46F2-106B-4B2A-AE8A-0DE0090538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E6E3389-DE2E-486D-8CA4-AC21D910A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168846"/>
              </p:ext>
            </p:extLst>
          </p:nvPr>
        </p:nvGraphicFramePr>
        <p:xfrm>
          <a:off x="328922" y="2126094"/>
          <a:ext cx="9099187" cy="2650840"/>
        </p:xfrm>
        <a:graphic>
          <a:graphicData uri="http://schemas.openxmlformats.org/drawingml/2006/table">
            <a:tbl>
              <a:tblPr/>
              <a:tblGrid>
                <a:gridCol w="1859328">
                  <a:extLst>
                    <a:ext uri="{9D8B030D-6E8A-4147-A177-3AD203B41FA5}">
                      <a16:colId xmlns:a16="http://schemas.microsoft.com/office/drawing/2014/main" val="3088307659"/>
                    </a:ext>
                  </a:extLst>
                </a:gridCol>
                <a:gridCol w="1184705">
                  <a:extLst>
                    <a:ext uri="{9D8B030D-6E8A-4147-A177-3AD203B41FA5}">
                      <a16:colId xmlns:a16="http://schemas.microsoft.com/office/drawing/2014/main" val="3009535115"/>
                    </a:ext>
                  </a:extLst>
                </a:gridCol>
                <a:gridCol w="1234066">
                  <a:extLst>
                    <a:ext uri="{9D8B030D-6E8A-4147-A177-3AD203B41FA5}">
                      <a16:colId xmlns:a16="http://schemas.microsoft.com/office/drawing/2014/main" val="3224351517"/>
                    </a:ext>
                  </a:extLst>
                </a:gridCol>
                <a:gridCol w="1234066">
                  <a:extLst>
                    <a:ext uri="{9D8B030D-6E8A-4147-A177-3AD203B41FA5}">
                      <a16:colId xmlns:a16="http://schemas.microsoft.com/office/drawing/2014/main" val="3758341751"/>
                    </a:ext>
                  </a:extLst>
                </a:gridCol>
                <a:gridCol w="1793511">
                  <a:extLst>
                    <a:ext uri="{9D8B030D-6E8A-4147-A177-3AD203B41FA5}">
                      <a16:colId xmlns:a16="http://schemas.microsoft.com/office/drawing/2014/main" val="2421224545"/>
                    </a:ext>
                  </a:extLst>
                </a:gridCol>
                <a:gridCol w="1793511">
                  <a:extLst>
                    <a:ext uri="{9D8B030D-6E8A-4147-A177-3AD203B41FA5}">
                      <a16:colId xmlns:a16="http://schemas.microsoft.com/office/drawing/2014/main" val="3810006308"/>
                    </a:ext>
                  </a:extLst>
                </a:gridCol>
              </a:tblGrid>
              <a:tr h="4682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이후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(Full 1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Full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22114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VMware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2253.0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1138.0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1435.0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90852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VMware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95232.0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13779.7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1225.8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48102.1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60656.0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98752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Agent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193.9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247.1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439.1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844773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Agent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128000.0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62048.0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608.0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79072.0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140512.0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14586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Nutanix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72390"/>
                  </a:ext>
                </a:extLst>
              </a:tr>
              <a:tr h="30704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Nutanix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6144.0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442.4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23.8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1109.9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1528.4 GB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88257"/>
                  </a:ext>
                </a:extLst>
              </a:tr>
              <a:tr h="3403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필요량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224.0 TB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 TB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 TB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125.3 TB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197.9 TB</a:t>
                      </a:r>
                    </a:p>
                  </a:txBody>
                  <a:tcPr marL="72000" marR="72000" marT="72000" marB="72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7268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FC88A38-A229-48D5-A9C5-2EB20DF686CD}"/>
              </a:ext>
            </a:extLst>
          </p:cNvPr>
          <p:cNvSpPr/>
          <p:nvPr/>
        </p:nvSpPr>
        <p:spPr>
          <a:xfrm>
            <a:off x="5851859" y="2099782"/>
            <a:ext cx="1767679" cy="3022333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09A668-6162-41F8-BA72-D6B460D63DAD}"/>
              </a:ext>
            </a:extLst>
          </p:cNvPr>
          <p:cNvSpPr/>
          <p:nvPr/>
        </p:nvSpPr>
        <p:spPr>
          <a:xfrm>
            <a:off x="7660429" y="2093578"/>
            <a:ext cx="1767679" cy="30223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8EC6D-D9A4-451C-B860-9EB7B852F078}"/>
              </a:ext>
            </a:extLst>
          </p:cNvPr>
          <p:cNvSpPr txBox="1"/>
          <p:nvPr/>
        </p:nvSpPr>
        <p:spPr>
          <a:xfrm>
            <a:off x="5930283" y="4803223"/>
            <a:ext cx="1597027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rgbClr val="0070C0"/>
                </a:solidFill>
              </a:rPr>
              <a:t>타 사 최소 </a:t>
            </a:r>
            <a:r>
              <a:rPr lang="ko-KR" altLang="en-US" sz="1200" b="1" dirty="0">
                <a:solidFill>
                  <a:srgbClr val="0070C0"/>
                </a:solidFill>
              </a:rPr>
              <a:t>산정 기준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6DFAA-4A12-4E23-AEDE-F51DAB4B92B7}"/>
              </a:ext>
            </a:extLst>
          </p:cNvPr>
          <p:cNvSpPr txBox="1"/>
          <p:nvPr/>
        </p:nvSpPr>
        <p:spPr>
          <a:xfrm>
            <a:off x="7683391" y="4773058"/>
            <a:ext cx="1744717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rgbClr val="FF0000"/>
                </a:solidFill>
              </a:rPr>
              <a:t>빔 제안 산정 기준</a:t>
            </a:r>
          </a:p>
        </p:txBody>
      </p:sp>
    </p:spTree>
    <p:extLst>
      <p:ext uri="{BB962C8B-B14F-4D97-AF65-F5344CB8AC3E}">
        <p14:creationId xmlns:p14="http://schemas.microsoft.com/office/powerpoint/2010/main" val="2312176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제안 용량 산정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50170"/>
          </a:xfrm>
        </p:spPr>
        <p:txBody>
          <a:bodyPr/>
          <a:lstStyle/>
          <a:p>
            <a:pPr latinLnBrk="1">
              <a:lnSpc>
                <a:spcPct val="90000"/>
              </a:lnSpc>
              <a:spcBef>
                <a:spcPts val="563"/>
              </a:spcBef>
            </a:pPr>
            <a:r>
              <a:rPr lang="ko-KR" altLang="en-US" dirty="0">
                <a:latin typeface="+mn-ea"/>
              </a:rPr>
              <a:t>빔 소프트웨어로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및 복구 시스템 구축에 필요한 백업 전용 스토리지의 용량 산정 기준은 다음과 같습니다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제안 용량은 안정성을 높인 </a:t>
            </a:r>
            <a:r>
              <a:rPr lang="en-US" altLang="ko-KR" dirty="0">
                <a:latin typeface="+mn-ea"/>
              </a:rPr>
              <a:t>Full 2</a:t>
            </a:r>
            <a:r>
              <a:rPr lang="ko-KR" altLang="en-US" dirty="0">
                <a:latin typeface="+mn-ea"/>
              </a:rPr>
              <a:t>벌 기준의 용량에 약 </a:t>
            </a:r>
            <a:r>
              <a:rPr lang="en-US" altLang="ko-KR" dirty="0">
                <a:latin typeface="+mn-ea"/>
              </a:rPr>
              <a:t>50%</a:t>
            </a:r>
            <a:r>
              <a:rPr lang="ko-KR" altLang="en-US" dirty="0">
                <a:latin typeface="+mn-ea"/>
              </a:rPr>
              <a:t>를 추가 제안하여 급격한 비즈니스 확대 및 위험에 대비할 수 있는 환경을 제안 드립니다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sz="11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E3917E-8328-4CCA-B4ED-106C0530A5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1DD779-9015-4CB1-90ED-6CD04D5DC1CB}"/>
              </a:ext>
            </a:extLst>
          </p:cNvPr>
          <p:cNvSpPr txBox="1">
            <a:spLocks/>
          </p:cNvSpPr>
          <p:nvPr/>
        </p:nvSpPr>
        <p:spPr>
          <a:xfrm>
            <a:off x="615501" y="1145161"/>
            <a:ext cx="54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5143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endParaRPr lang="ko-KR" altLang="en-US" b="0" dirty="0">
              <a:solidFill>
                <a:schemeClr val="tx1"/>
              </a:solidFill>
            </a:endParaRPr>
          </a:p>
        </p:txBody>
      </p:sp>
      <p:pic>
        <p:nvPicPr>
          <p:cNvPr id="16" name="Picture 21" descr="바닥06">
            <a:extLst>
              <a:ext uri="{FF2B5EF4-FFF2-40B4-BE49-F238E27FC236}">
                <a16:creationId xmlns:a16="http://schemas.microsoft.com/office/drawing/2014/main" id="{97394938-F622-4011-9CE3-2958CFBAE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2" y="5179574"/>
            <a:ext cx="8572150" cy="126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D9EF54-DACF-443B-B2B5-3017B129B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4" y="5347580"/>
            <a:ext cx="8887245" cy="620020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2019 </a:t>
            </a:r>
            <a:r>
              <a:rPr lang="ko-KR" altLang="en-US" sz="1400" b="1" dirty="0" err="1">
                <a:solidFill>
                  <a:schemeClr val="bg1"/>
                </a:solidFill>
                <a:latin typeface="+mn-ea"/>
                <a:cs typeface="Arial" charset="0"/>
              </a:rPr>
              <a:t>증가량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및 여유율을 반영한 산정 결과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안정성을 높인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Full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2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벌 기준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– </a:t>
            </a:r>
            <a:r>
              <a:rPr lang="en-US" altLang="ko-KR" sz="1400" b="1" dirty="0">
                <a:solidFill>
                  <a:srgbClr val="002060"/>
                </a:solidFill>
                <a:latin typeface="+mn-ea"/>
                <a:cs typeface="Arial" charset="0"/>
              </a:rPr>
              <a:t>264TB</a:t>
            </a:r>
          </a:p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급격한 비즈니스 확대 및 위험에 대비하여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Arial" charset="0"/>
              </a:rPr>
              <a:t>약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Arial" charset="0"/>
              </a:rPr>
              <a:t>50%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Arial" charset="0"/>
              </a:rPr>
              <a:t>를 추가로 제안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Arial" charset="0"/>
              </a:rPr>
              <a:t>,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  <a:cs typeface="Arial" charset="0"/>
              </a:rPr>
              <a:t> 총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Arial" charset="0"/>
              </a:rPr>
              <a:t>380TB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를 제안 드립니다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+mn-ea"/>
              <a:cs typeface="Arial" charset="0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CC95942D-5410-4908-97B8-1B4BC063CC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988" y="4507236"/>
            <a:ext cx="8572150" cy="7884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용량 산정 기준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전체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50%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0.5   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 전체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97~98.5%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0.03~0.015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 저장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1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개월 보관주기 기준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 백업용량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백업 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28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  =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9C67EA-B405-4FC3-8507-49E9924B6C52}"/>
              </a:ext>
            </a:extLst>
          </p:cNvPr>
          <p:cNvSpPr/>
          <p:nvPr/>
        </p:nvSpPr>
        <p:spPr>
          <a:xfrm>
            <a:off x="3184486" y="159961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 용량 산정 </a:t>
            </a:r>
            <a:r>
              <a:rPr lang="en-US" altLang="ko-KR" sz="1200" b="1" dirty="0">
                <a:solidFill>
                  <a:schemeClr val="tx1"/>
                </a:solidFill>
              </a:rPr>
              <a:t>(2019 </a:t>
            </a:r>
            <a:r>
              <a:rPr lang="ko-KR" altLang="en-US" sz="1200" b="1" dirty="0" err="1">
                <a:solidFill>
                  <a:schemeClr val="tx1"/>
                </a:solidFill>
              </a:rPr>
              <a:t>증가량</a:t>
            </a:r>
            <a:r>
              <a:rPr lang="en-US" altLang="ko-KR" sz="1200" b="1" dirty="0">
                <a:solidFill>
                  <a:schemeClr val="tx1"/>
                </a:solidFill>
              </a:rPr>
              <a:t>+</a:t>
            </a:r>
            <a:r>
              <a:rPr lang="ko-KR" altLang="en-US" sz="1200" b="1" dirty="0" err="1">
                <a:solidFill>
                  <a:schemeClr val="tx1"/>
                </a:solidFill>
              </a:rPr>
              <a:t>여유율</a:t>
            </a:r>
            <a:r>
              <a:rPr lang="ko-KR" altLang="en-US" sz="1200" b="1" dirty="0">
                <a:solidFill>
                  <a:schemeClr val="tx1"/>
                </a:solidFill>
              </a:rPr>
              <a:t> 포함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9A46F2-106B-4B2A-AE8A-0DE0090538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8197386-9E66-443A-90D7-8EFBF1D72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041057"/>
              </p:ext>
            </p:extLst>
          </p:nvPr>
        </p:nvGraphicFramePr>
        <p:xfrm>
          <a:off x="453911" y="2110537"/>
          <a:ext cx="9032167" cy="2370451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293045">
                  <a:extLst>
                    <a:ext uri="{9D8B030D-6E8A-4147-A177-3AD203B41FA5}">
                      <a16:colId xmlns:a16="http://schemas.microsoft.com/office/drawing/2014/main" val="1604298670"/>
                    </a:ext>
                  </a:extLst>
                </a:gridCol>
                <a:gridCol w="909923">
                  <a:extLst>
                    <a:ext uri="{9D8B030D-6E8A-4147-A177-3AD203B41FA5}">
                      <a16:colId xmlns:a16="http://schemas.microsoft.com/office/drawing/2014/main" val="3961084734"/>
                    </a:ext>
                  </a:extLst>
                </a:gridCol>
                <a:gridCol w="900344">
                  <a:extLst>
                    <a:ext uri="{9D8B030D-6E8A-4147-A177-3AD203B41FA5}">
                      <a16:colId xmlns:a16="http://schemas.microsoft.com/office/drawing/2014/main" val="1331437838"/>
                    </a:ext>
                  </a:extLst>
                </a:gridCol>
                <a:gridCol w="1455873">
                  <a:extLst>
                    <a:ext uri="{9D8B030D-6E8A-4147-A177-3AD203B41FA5}">
                      <a16:colId xmlns:a16="http://schemas.microsoft.com/office/drawing/2014/main" val="4153975090"/>
                    </a:ext>
                  </a:extLst>
                </a:gridCol>
                <a:gridCol w="1542078">
                  <a:extLst>
                    <a:ext uri="{9D8B030D-6E8A-4147-A177-3AD203B41FA5}">
                      <a16:colId xmlns:a16="http://schemas.microsoft.com/office/drawing/2014/main" val="526241930"/>
                    </a:ext>
                  </a:extLst>
                </a:gridCol>
                <a:gridCol w="1542078">
                  <a:extLst>
                    <a:ext uri="{9D8B030D-6E8A-4147-A177-3AD203B41FA5}">
                      <a16:colId xmlns:a16="http://schemas.microsoft.com/office/drawing/2014/main" val="2181916505"/>
                    </a:ext>
                  </a:extLst>
                </a:gridCol>
                <a:gridCol w="1388826">
                  <a:extLst>
                    <a:ext uri="{9D8B030D-6E8A-4147-A177-3AD203B41FA5}">
                      <a16:colId xmlns:a16="http://schemas.microsoft.com/office/drawing/2014/main" val="808093819"/>
                    </a:ext>
                  </a:extLst>
                </a:gridCol>
              </a:tblGrid>
              <a:tr h="24906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Backup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타입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백업 대상 용량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실 사용량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(TB) +</a:t>
                      </a:r>
                      <a:b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증가량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1)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최초 중복 제거율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2)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일별 중복 제거율 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3)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백업 보관 벌 수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4)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effectLst/>
                          <a:latin typeface="+mn-ea"/>
                          <a:ea typeface="+mn-ea"/>
                        </a:rPr>
                        <a:t>필요 </a:t>
                      </a:r>
                      <a:r>
                        <a:rPr lang="ko-KR" altLang="en-US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용량</a:t>
                      </a:r>
                      <a:endParaRPr lang="en-US" altLang="ko-KR" sz="1000" b="1" u="none" strike="noStrike" kern="1200" dirty="0">
                        <a:solidFill>
                          <a:schemeClr val="lt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rtl="0" fontAlgn="ctr"/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(2019</a:t>
                      </a:r>
                      <a:r>
                        <a:rPr lang="ko-KR" altLang="en-US" sz="10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증가량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1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여유율</a:t>
                      </a:r>
                      <a:r>
                        <a:rPr lang="en-US" altLang="ko-KR" sz="10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0400"/>
                  </a:ext>
                </a:extLst>
              </a:tr>
              <a:tr h="249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최초 백업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8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a)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차 이후 백업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8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전체 필요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72411"/>
                  </a:ext>
                </a:extLst>
              </a:tr>
              <a:tr h="23618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VM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(130TB+40TB)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170.0 TB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102.0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99.0%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28 </a:t>
                      </a:r>
                      <a:r>
                        <a:rPr lang="ko-KR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206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264TB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34455"/>
                  </a:ext>
                </a:extLst>
              </a:tr>
              <a:tr h="249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1)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x (100% -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10619"/>
                  </a:ext>
                </a:extLst>
              </a:tr>
              <a:tr h="300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51.0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115.8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55609"/>
                  </a:ext>
                </a:extLst>
              </a:tr>
              <a:tr h="236186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(150TB+40TB)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190.0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123.5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98.5%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28 </a:t>
                      </a:r>
                      <a:r>
                        <a:rPr lang="ko-KR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55802"/>
                  </a:ext>
                </a:extLst>
              </a:tr>
              <a:tr h="249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1)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x (100% -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893557"/>
                  </a:ext>
                </a:extLst>
              </a:tr>
              <a:tr h="300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148.5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24101"/>
                  </a:ext>
                </a:extLst>
              </a:tr>
              <a:tr h="30060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총합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360.0 TB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225.5 TB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 Bold"/>
                          <a:ea typeface="맑은 고딕" panose="020B0503020000020004" pitchFamily="50" charset="-127"/>
                        </a:rPr>
                        <a:t>264.3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6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429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성능 극대화를 위해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대의 백업 서버를 구성하여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백업군과 </a:t>
            </a:r>
            <a:r>
              <a:rPr lang="en-US" altLang="ko-KR" dirty="0">
                <a:latin typeface="+mn-ea"/>
              </a:rPr>
              <a:t>Nutanix </a:t>
            </a:r>
            <a:r>
              <a:rPr lang="ko-KR" altLang="en-US" dirty="0">
                <a:latin typeface="+mn-ea"/>
              </a:rPr>
              <a:t>및 물리서버 백업군으로 나누어 구성합니다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가상화 및 백업에 대한 통합 모니터링 시스템을 구축하여 완벽한 모니터링 및 리포팅을 가능하게 해줍니다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B1DC51-2BA6-4C62-90A5-55BA60C708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* 대용량의 물리 서버에 대해서는 </a:t>
            </a:r>
            <a:r>
              <a:rPr lang="en-US" altLang="ko-KR" dirty="0">
                <a:latin typeface="+mn-ea"/>
              </a:rPr>
              <a:t>10G </a:t>
            </a:r>
            <a:r>
              <a:rPr lang="ko-KR" altLang="en-US" dirty="0">
                <a:latin typeface="+mn-ea"/>
              </a:rPr>
              <a:t>네트웍 구성 필요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운영 </a:t>
            </a:r>
            <a:r>
              <a:rPr lang="en-US" altLang="ko-KR" dirty="0">
                <a:latin typeface="+mn-ea"/>
              </a:rPr>
              <a:t>or </a:t>
            </a:r>
            <a:r>
              <a:rPr lang="ko-KR" altLang="en-US" dirty="0">
                <a:latin typeface="+mn-ea"/>
              </a:rPr>
              <a:t>백업 네트웍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0D130D-D324-4726-A83C-43FE6CCA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2AF220C8-FF8E-4454-BBF6-208B463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6739" y="4132321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41DBCA4-E7E1-40CA-B674-E61450FD1BB9}"/>
              </a:ext>
            </a:extLst>
          </p:cNvPr>
          <p:cNvGrpSpPr/>
          <p:nvPr/>
        </p:nvGrpSpPr>
        <p:grpSpPr>
          <a:xfrm>
            <a:off x="3740231" y="4712539"/>
            <a:ext cx="1802151" cy="1541554"/>
            <a:chOff x="2140321" y="1507913"/>
            <a:chExt cx="1802151" cy="1541554"/>
          </a:xfrm>
        </p:grpSpPr>
        <p:sp>
          <p:nvSpPr>
            <p:cNvPr id="12" name="Isosceles Triangle 50">
              <a:extLst>
                <a:ext uri="{FF2B5EF4-FFF2-40B4-BE49-F238E27FC236}">
                  <a16:creationId xmlns:a16="http://schemas.microsoft.com/office/drawing/2014/main" id="{D2A0F844-698A-4D42-87A5-B307D47B1F7B}"/>
                </a:ext>
              </a:extLst>
            </p:cNvPr>
            <p:cNvSpPr/>
            <p:nvPr/>
          </p:nvSpPr>
          <p:spPr bwMode="auto">
            <a:xfrm rot="10800000">
              <a:off x="2140321" y="1507913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1D94DBD-D011-4FD1-A1CD-596BDF7F1E08}"/>
                </a:ext>
              </a:extLst>
            </p:cNvPr>
            <p:cNvSpPr txBox="1"/>
            <p:nvPr/>
          </p:nvSpPr>
          <p:spPr>
            <a:xfrm>
              <a:off x="2655718" y="2680135"/>
              <a:ext cx="802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백업 스토리지</a:t>
              </a:r>
              <a:endParaRPr 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4828C99B-B0D3-449B-83B9-6E6657EC2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854A81EF-D7C3-448F-B543-25D238D6FB60}"/>
                </a:ext>
              </a:extLst>
            </p:cNvPr>
            <p:cNvSpPr txBox="1"/>
            <p:nvPr/>
          </p:nvSpPr>
          <p:spPr>
            <a:xfrm>
              <a:off x="2746884" y="1544484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908E6E7-FB02-486E-8DF8-9ABD5B7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13" y="3989866"/>
            <a:ext cx="773249" cy="74653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CF4F405-655C-45FE-8EA6-AC0BDDDC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1" y="3988645"/>
            <a:ext cx="773249" cy="746536"/>
          </a:xfrm>
          <a:prstGeom prst="rect">
            <a:avLst/>
          </a:prstGeom>
        </p:spPr>
      </p:pic>
      <p:sp>
        <p:nvSpPr>
          <p:cNvPr id="92" name="TextBox 14">
            <a:extLst>
              <a:ext uri="{FF2B5EF4-FFF2-40B4-BE49-F238E27FC236}">
                <a16:creationId xmlns:a16="http://schemas.microsoft.com/office/drawing/2014/main" id="{4DD8FC51-20A8-4448-AD5B-829FB9878375}"/>
              </a:ext>
            </a:extLst>
          </p:cNvPr>
          <p:cNvSpPr txBox="1"/>
          <p:nvPr/>
        </p:nvSpPr>
        <p:spPr>
          <a:xfrm>
            <a:off x="1801994" y="4885228"/>
            <a:ext cx="8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rPr>
              <a:t>운영 스토리지</a:t>
            </a:r>
            <a:endParaRPr lang="en-US" sz="9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pic>
        <p:nvPicPr>
          <p:cNvPr id="3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0B554D8-A459-4CAE-AFD8-3B296B20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" y="3171537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F173D46D-4936-4F5D-9297-CD4AA049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59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91411099-F2CE-4D37-AFA1-901C3978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52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50">
            <a:extLst>
              <a:ext uri="{FF2B5EF4-FFF2-40B4-BE49-F238E27FC236}">
                <a16:creationId xmlns:a16="http://schemas.microsoft.com/office/drawing/2014/main" id="{746FF3E1-66DC-4DCB-B446-38EB0D05FE5B}"/>
              </a:ext>
            </a:extLst>
          </p:cNvPr>
          <p:cNvSpPr/>
          <p:nvPr/>
        </p:nvSpPr>
        <p:spPr bwMode="auto">
          <a:xfrm rot="10800000">
            <a:off x="1235704" y="3910118"/>
            <a:ext cx="1802151" cy="247863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731B47-1F7C-40CC-8EB4-3D977D946C9A}"/>
              </a:ext>
            </a:extLst>
          </p:cNvPr>
          <p:cNvSpPr/>
          <p:nvPr/>
        </p:nvSpPr>
        <p:spPr>
          <a:xfrm>
            <a:off x="802640" y="2834640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0B5C6E-1F0E-4238-B3BE-EA2A34F284AE}"/>
              </a:ext>
            </a:extLst>
          </p:cNvPr>
          <p:cNvSpPr/>
          <p:nvPr/>
        </p:nvSpPr>
        <p:spPr>
          <a:xfrm>
            <a:off x="802640" y="3029005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0991844-6609-46B6-B124-F6365028453B}"/>
              </a:ext>
            </a:extLst>
          </p:cNvPr>
          <p:cNvGrpSpPr/>
          <p:nvPr/>
        </p:nvGrpSpPr>
        <p:grpSpPr>
          <a:xfrm>
            <a:off x="5761733" y="3161367"/>
            <a:ext cx="773249" cy="743672"/>
            <a:chOff x="3826717" y="2825063"/>
            <a:chExt cx="1183105" cy="1132053"/>
          </a:xfrm>
        </p:grpSpPr>
        <p:pic>
          <p:nvPicPr>
            <p:cNvPr id="62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CA4F6D6E-E1D9-4276-894B-464A80384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3D066F3-97E0-4746-A9BA-E7AAA72A6A61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FB3EC5-9D43-403A-9455-9712A26FA420}"/>
              </a:ext>
            </a:extLst>
          </p:cNvPr>
          <p:cNvGrpSpPr/>
          <p:nvPr/>
        </p:nvGrpSpPr>
        <p:grpSpPr>
          <a:xfrm>
            <a:off x="6620694" y="3161367"/>
            <a:ext cx="773249" cy="743672"/>
            <a:chOff x="3826717" y="2825063"/>
            <a:chExt cx="1183105" cy="1132053"/>
          </a:xfrm>
        </p:grpSpPr>
        <p:pic>
          <p:nvPicPr>
            <p:cNvPr id="8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24E6C2C-C4E9-4DBE-8091-1D3C8B42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17580F5-C42E-48D6-8768-CE3560FBCFCF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9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557C585-48FA-43D4-ACC4-93DAF8DD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63" y="3157278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9D209705-923E-4B40-A4BF-FCDBE5BF2A9F}"/>
              </a:ext>
            </a:extLst>
          </p:cNvPr>
          <p:cNvSpPr/>
          <p:nvPr/>
        </p:nvSpPr>
        <p:spPr>
          <a:xfrm>
            <a:off x="5562599" y="2834640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E78753-91AC-42F0-A283-868158E817FE}"/>
              </a:ext>
            </a:extLst>
          </p:cNvPr>
          <p:cNvSpPr/>
          <p:nvPr/>
        </p:nvSpPr>
        <p:spPr>
          <a:xfrm>
            <a:off x="5562599" y="3029005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9" name="Picture 269">
            <a:extLst>
              <a:ext uri="{FF2B5EF4-FFF2-40B4-BE49-F238E27FC236}">
                <a16:creationId xmlns:a16="http://schemas.microsoft.com/office/drawing/2014/main" id="{A26E7B62-5EDE-4CE1-BCC6-15DB7BA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0593" y="3248151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9">
            <a:extLst>
              <a:ext uri="{FF2B5EF4-FFF2-40B4-BE49-F238E27FC236}">
                <a16:creationId xmlns:a16="http://schemas.microsoft.com/office/drawing/2014/main" id="{4DD964CF-5D2E-424C-AA4F-D4DC28A6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473" y="3257943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9">
            <a:extLst>
              <a:ext uri="{FF2B5EF4-FFF2-40B4-BE49-F238E27FC236}">
                <a16:creationId xmlns:a16="http://schemas.microsoft.com/office/drawing/2014/main" id="{4A992B90-D255-40C5-B7AA-5EF3B5D2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0353" y="3258311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69">
            <a:extLst>
              <a:ext uri="{FF2B5EF4-FFF2-40B4-BE49-F238E27FC236}">
                <a16:creationId xmlns:a16="http://schemas.microsoft.com/office/drawing/2014/main" id="{7795EAF5-D208-4460-8870-9213AAC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0233" y="3268103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5DB99F0-3EA8-4153-AF0A-2330C987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5" y="3172077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CBCC72A0-0DB2-4D00-A1F0-C7C1950A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48" y="3170880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BED9406-8167-4297-BC33-771E411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28" y="3170880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2CC401E6-4524-46DD-A0C2-77810288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19" y="3166131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42432C53-3748-4199-9CE3-67FE13075B1F}"/>
              </a:ext>
            </a:extLst>
          </p:cNvPr>
          <p:cNvSpPr/>
          <p:nvPr/>
        </p:nvSpPr>
        <p:spPr>
          <a:xfrm>
            <a:off x="7599680" y="2834640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0397C34-5875-4609-9D18-D3FC1AAC879E}"/>
              </a:ext>
            </a:extLst>
          </p:cNvPr>
          <p:cNvSpPr/>
          <p:nvPr/>
        </p:nvSpPr>
        <p:spPr>
          <a:xfrm>
            <a:off x="7599680" y="3029005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550CFD-87B7-46E9-A5A0-343843B2532A}"/>
              </a:ext>
            </a:extLst>
          </p:cNvPr>
          <p:cNvCxnSpPr>
            <a:cxnSpLocks/>
          </p:cNvCxnSpPr>
          <p:nvPr/>
        </p:nvCxnSpPr>
        <p:spPr>
          <a:xfrm>
            <a:off x="631825" y="2405849"/>
            <a:ext cx="865084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6F8DBC-FB65-442C-AAE8-DEC4B9818E4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548119" y="2405850"/>
            <a:ext cx="0" cy="42879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09226B3-740D-4818-8E6C-65C57BA628D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8374380" y="2412392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F2B747-C34B-4F40-B26D-929289C8BB2F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148840" y="2412392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ED434F9-B477-482A-B2FA-9044F4008CFE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5199675" y="2405849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AD22454-1449-43FF-8896-69632D1C0D14}"/>
              </a:ext>
            </a:extLst>
          </p:cNvPr>
          <p:cNvCxnSpPr>
            <a:cxnSpLocks/>
          </p:cNvCxnSpPr>
          <p:nvPr/>
        </p:nvCxnSpPr>
        <p:spPr>
          <a:xfrm>
            <a:off x="4068906" y="2417465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398C02-D154-430F-8D32-CCEF0F9B45BC}"/>
              </a:ext>
            </a:extLst>
          </p:cNvPr>
          <p:cNvSpPr txBox="1"/>
          <p:nvPr/>
        </p:nvSpPr>
        <p:spPr>
          <a:xfrm>
            <a:off x="4040704" y="3291223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38834-175D-40D7-A0A4-A50AD000D041}"/>
              </a:ext>
            </a:extLst>
          </p:cNvPr>
          <p:cNvSpPr txBox="1"/>
          <p:nvPr/>
        </p:nvSpPr>
        <p:spPr>
          <a:xfrm>
            <a:off x="4416659" y="3718198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F94BD0-C087-403C-8DC8-482EBBFAC559}"/>
              </a:ext>
            </a:extLst>
          </p:cNvPr>
          <p:cNvSpPr txBox="1"/>
          <p:nvPr/>
        </p:nvSpPr>
        <p:spPr>
          <a:xfrm>
            <a:off x="6538190" y="2540769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10G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DB3BD7-2354-49A7-B727-DBE2A1F4042B}"/>
              </a:ext>
            </a:extLst>
          </p:cNvPr>
          <p:cNvSpPr txBox="1"/>
          <p:nvPr/>
        </p:nvSpPr>
        <p:spPr>
          <a:xfrm>
            <a:off x="2154275" y="2514843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E01D14C-1C19-49BF-91C6-83DECF345FC1}"/>
              </a:ext>
            </a:extLst>
          </p:cNvPr>
          <p:cNvSpPr txBox="1"/>
          <p:nvPr/>
        </p:nvSpPr>
        <p:spPr>
          <a:xfrm>
            <a:off x="8379946" y="2533556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3F0CE58-3CD8-4564-A3C2-EE0857A062E3}"/>
              </a:ext>
            </a:extLst>
          </p:cNvPr>
          <p:cNvCxnSpPr>
            <a:cxnSpLocks/>
          </p:cNvCxnSpPr>
          <p:nvPr/>
        </p:nvCxnSpPr>
        <p:spPr>
          <a:xfrm>
            <a:off x="2504440" y="4613020"/>
            <a:ext cx="117367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F6614A6-1A50-4507-95AB-C05F727D7B8B}"/>
              </a:ext>
            </a:extLst>
          </p:cNvPr>
          <p:cNvSpPr txBox="1"/>
          <p:nvPr/>
        </p:nvSpPr>
        <p:spPr>
          <a:xfrm>
            <a:off x="2669491" y="4650007"/>
            <a:ext cx="112767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8G FC*2Line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A02288-4C50-4703-82E9-6F9522DFD620}"/>
              </a:ext>
            </a:extLst>
          </p:cNvPr>
          <p:cNvSpPr/>
          <p:nvPr/>
        </p:nvSpPr>
        <p:spPr>
          <a:xfrm>
            <a:off x="3153000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백업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시스템 목표 구성도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C94389-4475-4B16-949C-273AA887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940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DB6E0D3-5915-4C73-996E-CA0685BF882A}"/>
              </a:ext>
            </a:extLst>
          </p:cNvPr>
          <p:cNvSpPr/>
          <p:nvPr/>
        </p:nvSpPr>
        <p:spPr>
          <a:xfrm>
            <a:off x="4705773" y="2147809"/>
            <a:ext cx="4759971" cy="4299028"/>
          </a:xfrm>
          <a:prstGeom prst="roundRect">
            <a:avLst>
              <a:gd name="adj" fmla="val 3280"/>
            </a:avLst>
          </a:prstGeom>
          <a:solidFill>
            <a:srgbClr val="00B0F0">
              <a:alpha val="10000"/>
            </a:srgb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20D6A9-E48E-4EDB-92BD-DAE408085D67}"/>
              </a:ext>
            </a:extLst>
          </p:cNvPr>
          <p:cNvSpPr/>
          <p:nvPr/>
        </p:nvSpPr>
        <p:spPr>
          <a:xfrm>
            <a:off x="381548" y="2147809"/>
            <a:ext cx="4291805" cy="4330554"/>
          </a:xfrm>
          <a:prstGeom prst="roundRect">
            <a:avLst>
              <a:gd name="adj" fmla="val 3280"/>
            </a:avLst>
          </a:prstGeom>
          <a:solidFill>
            <a:srgbClr val="FF0000">
              <a:alpha val="10000"/>
            </a:srgb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965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대의 백업서버를 구축하여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가상화 운영 서버군은 </a:t>
            </a:r>
            <a:r>
              <a:rPr lang="en-US" altLang="ko-KR" dirty="0">
                <a:latin typeface="+mn-ea"/>
              </a:rPr>
              <a:t>SAN</a:t>
            </a:r>
            <a:r>
              <a:rPr lang="ko-KR" altLang="en-US" dirty="0">
                <a:latin typeface="+mn-ea"/>
              </a:rPr>
              <a:t>을 통한 에이전트리스 백업을 구현한 백업 그룹</a:t>
            </a:r>
            <a:r>
              <a:rPr lang="en-US" altLang="ko-KR" dirty="0">
                <a:latin typeface="+mn-ea"/>
              </a:rPr>
              <a:t>, Nutanix </a:t>
            </a:r>
            <a:r>
              <a:rPr lang="ko-KR" altLang="en-US" dirty="0">
                <a:latin typeface="+mn-ea"/>
              </a:rPr>
              <a:t>가상화 운영 </a:t>
            </a:r>
            <a:r>
              <a:rPr lang="ko-KR" altLang="en-US" dirty="0" err="1">
                <a:latin typeface="+mn-ea"/>
              </a:rPr>
              <a:t>서버군</a:t>
            </a:r>
            <a:r>
              <a:rPr lang="en-US" altLang="ko-KR" dirty="0">
                <a:latin typeface="+mn-ea"/>
              </a:rPr>
              <a:t>(10G, </a:t>
            </a:r>
            <a:r>
              <a:rPr lang="ko-KR" altLang="en-US" dirty="0">
                <a:latin typeface="+mn-ea"/>
              </a:rPr>
              <a:t>에이전트리스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과</a:t>
            </a:r>
            <a:r>
              <a:rPr lang="en-US" altLang="ko-KR" dirty="0">
                <a:latin typeface="+mn-ea"/>
              </a:rPr>
              <a:t> x86 </a:t>
            </a:r>
            <a:r>
              <a:rPr lang="ko-KR" altLang="en-US" dirty="0">
                <a:latin typeface="+mn-ea"/>
              </a:rPr>
              <a:t>물리 </a:t>
            </a:r>
            <a:r>
              <a:rPr lang="ko-KR" altLang="en-US" dirty="0" err="1">
                <a:latin typeface="+mn-ea"/>
              </a:rPr>
              <a:t>서버군</a:t>
            </a:r>
            <a:r>
              <a:rPr lang="en-US" altLang="ko-KR" dirty="0">
                <a:latin typeface="+mn-ea"/>
              </a:rPr>
              <a:t>(1G, </a:t>
            </a:r>
            <a:r>
              <a:rPr lang="ko-KR" altLang="en-US" dirty="0">
                <a:latin typeface="+mn-ea"/>
              </a:rPr>
              <a:t>에이전트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네트웍을 통한 백업 그룹으로 백업 및 복구 윈도우를 최적화 시켰습니다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0D130D-D324-4726-A83C-43FE6CCA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2AF220C8-FF8E-4454-BBF6-208B463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6739" y="4211257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41DBCA4-E7E1-40CA-B674-E61450FD1BB9}"/>
              </a:ext>
            </a:extLst>
          </p:cNvPr>
          <p:cNvGrpSpPr/>
          <p:nvPr/>
        </p:nvGrpSpPr>
        <p:grpSpPr>
          <a:xfrm>
            <a:off x="3740231" y="4791475"/>
            <a:ext cx="1802151" cy="1541554"/>
            <a:chOff x="2140321" y="1507913"/>
            <a:chExt cx="1802151" cy="1541554"/>
          </a:xfrm>
        </p:grpSpPr>
        <p:sp>
          <p:nvSpPr>
            <p:cNvPr id="12" name="Isosceles Triangle 50">
              <a:extLst>
                <a:ext uri="{FF2B5EF4-FFF2-40B4-BE49-F238E27FC236}">
                  <a16:creationId xmlns:a16="http://schemas.microsoft.com/office/drawing/2014/main" id="{D2A0F844-698A-4D42-87A5-B307D47B1F7B}"/>
                </a:ext>
              </a:extLst>
            </p:cNvPr>
            <p:cNvSpPr/>
            <p:nvPr/>
          </p:nvSpPr>
          <p:spPr bwMode="auto">
            <a:xfrm rot="10800000">
              <a:off x="2140321" y="1507913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1D94DBD-D011-4FD1-A1CD-596BDF7F1E08}"/>
                </a:ext>
              </a:extLst>
            </p:cNvPr>
            <p:cNvSpPr txBox="1"/>
            <p:nvPr/>
          </p:nvSpPr>
          <p:spPr>
            <a:xfrm>
              <a:off x="2655718" y="2680135"/>
              <a:ext cx="802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백업 스토리지</a:t>
              </a:r>
              <a:endParaRPr 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4828C99B-B0D3-449B-83B9-6E6657EC2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854A81EF-D7C3-448F-B543-25D238D6FB60}"/>
                </a:ext>
              </a:extLst>
            </p:cNvPr>
            <p:cNvSpPr txBox="1"/>
            <p:nvPr/>
          </p:nvSpPr>
          <p:spPr>
            <a:xfrm>
              <a:off x="2746884" y="1544484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908E6E7-FB02-486E-8DF8-9ABD5B7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13" y="4068802"/>
            <a:ext cx="773249" cy="74653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CF4F405-655C-45FE-8EA6-AC0BDDDC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1" y="4067581"/>
            <a:ext cx="773249" cy="746536"/>
          </a:xfrm>
          <a:prstGeom prst="rect">
            <a:avLst/>
          </a:prstGeom>
        </p:spPr>
      </p:pic>
      <p:sp>
        <p:nvSpPr>
          <p:cNvPr id="92" name="TextBox 14">
            <a:extLst>
              <a:ext uri="{FF2B5EF4-FFF2-40B4-BE49-F238E27FC236}">
                <a16:creationId xmlns:a16="http://schemas.microsoft.com/office/drawing/2014/main" id="{4DD8FC51-20A8-4448-AD5B-829FB9878375}"/>
              </a:ext>
            </a:extLst>
          </p:cNvPr>
          <p:cNvSpPr txBox="1"/>
          <p:nvPr/>
        </p:nvSpPr>
        <p:spPr>
          <a:xfrm>
            <a:off x="1801994" y="4964164"/>
            <a:ext cx="8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rPr>
              <a:t>운영 스토리지</a:t>
            </a:r>
            <a:endParaRPr lang="en-US" sz="9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pic>
        <p:nvPicPr>
          <p:cNvPr id="3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0B554D8-A459-4CAE-AFD8-3B296B20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" y="3250473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F173D46D-4936-4F5D-9297-CD4AA049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59" y="3246690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91411099-F2CE-4D37-AFA1-901C3978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52" y="3246690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50">
            <a:extLst>
              <a:ext uri="{FF2B5EF4-FFF2-40B4-BE49-F238E27FC236}">
                <a16:creationId xmlns:a16="http://schemas.microsoft.com/office/drawing/2014/main" id="{746FF3E1-66DC-4DCB-B446-38EB0D05FE5B}"/>
              </a:ext>
            </a:extLst>
          </p:cNvPr>
          <p:cNvSpPr/>
          <p:nvPr/>
        </p:nvSpPr>
        <p:spPr bwMode="auto">
          <a:xfrm rot="10800000">
            <a:off x="1235704" y="3989054"/>
            <a:ext cx="1802151" cy="247863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731B47-1F7C-40CC-8EB4-3D977D946C9A}"/>
              </a:ext>
            </a:extLst>
          </p:cNvPr>
          <p:cNvSpPr/>
          <p:nvPr/>
        </p:nvSpPr>
        <p:spPr>
          <a:xfrm>
            <a:off x="802640" y="2913576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0B5C6E-1F0E-4238-B3BE-EA2A34F284AE}"/>
              </a:ext>
            </a:extLst>
          </p:cNvPr>
          <p:cNvSpPr/>
          <p:nvPr/>
        </p:nvSpPr>
        <p:spPr>
          <a:xfrm>
            <a:off x="802640" y="3107941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40991844-6609-46B6-B124-F6365028453B}"/>
              </a:ext>
            </a:extLst>
          </p:cNvPr>
          <p:cNvGrpSpPr/>
          <p:nvPr/>
        </p:nvGrpSpPr>
        <p:grpSpPr>
          <a:xfrm>
            <a:off x="5761733" y="3240303"/>
            <a:ext cx="773249" cy="743672"/>
            <a:chOff x="3826717" y="2825063"/>
            <a:chExt cx="1183105" cy="1132053"/>
          </a:xfrm>
        </p:grpSpPr>
        <p:pic>
          <p:nvPicPr>
            <p:cNvPr id="62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CA4F6D6E-E1D9-4276-894B-464A80384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3D066F3-97E0-4746-A9BA-E7AAA72A6A61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6FB3EC5-9D43-403A-9455-9712A26FA420}"/>
              </a:ext>
            </a:extLst>
          </p:cNvPr>
          <p:cNvGrpSpPr/>
          <p:nvPr/>
        </p:nvGrpSpPr>
        <p:grpSpPr>
          <a:xfrm>
            <a:off x="6620694" y="3240303"/>
            <a:ext cx="773249" cy="743672"/>
            <a:chOff x="3826717" y="2825063"/>
            <a:chExt cx="1183105" cy="1132053"/>
          </a:xfrm>
        </p:grpSpPr>
        <p:pic>
          <p:nvPicPr>
            <p:cNvPr id="8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24E6C2C-C4E9-4DBE-8091-1D3C8B42E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B17580F5-C42E-48D6-8768-CE3560FBCFCF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9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557C585-48FA-43D4-ACC4-93DAF8DD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63" y="3236214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9D209705-923E-4B40-A4BF-FCDBE5BF2A9F}"/>
              </a:ext>
            </a:extLst>
          </p:cNvPr>
          <p:cNvSpPr/>
          <p:nvPr/>
        </p:nvSpPr>
        <p:spPr>
          <a:xfrm>
            <a:off x="5562599" y="2913576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E78753-91AC-42F0-A283-868158E817FE}"/>
              </a:ext>
            </a:extLst>
          </p:cNvPr>
          <p:cNvSpPr/>
          <p:nvPr/>
        </p:nvSpPr>
        <p:spPr>
          <a:xfrm>
            <a:off x="5562599" y="3107941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9" name="Picture 269">
            <a:extLst>
              <a:ext uri="{FF2B5EF4-FFF2-40B4-BE49-F238E27FC236}">
                <a16:creationId xmlns:a16="http://schemas.microsoft.com/office/drawing/2014/main" id="{A26E7B62-5EDE-4CE1-BCC6-15DB7BA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0593" y="3327087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9">
            <a:extLst>
              <a:ext uri="{FF2B5EF4-FFF2-40B4-BE49-F238E27FC236}">
                <a16:creationId xmlns:a16="http://schemas.microsoft.com/office/drawing/2014/main" id="{4DD964CF-5D2E-424C-AA4F-D4DC28A6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473" y="3336879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9">
            <a:extLst>
              <a:ext uri="{FF2B5EF4-FFF2-40B4-BE49-F238E27FC236}">
                <a16:creationId xmlns:a16="http://schemas.microsoft.com/office/drawing/2014/main" id="{4A992B90-D255-40C5-B7AA-5EF3B5D2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0353" y="3337247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69">
            <a:extLst>
              <a:ext uri="{FF2B5EF4-FFF2-40B4-BE49-F238E27FC236}">
                <a16:creationId xmlns:a16="http://schemas.microsoft.com/office/drawing/2014/main" id="{7795EAF5-D208-4460-8870-9213AAC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0233" y="3347039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5DB99F0-3EA8-4153-AF0A-2330C987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5" y="3251013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CBCC72A0-0DB2-4D00-A1F0-C7C1950A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48" y="324981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BED9406-8167-4297-BC33-771E411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28" y="324981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2CC401E6-4524-46DD-A0C2-77810288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19" y="3245067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42432C53-3748-4199-9CE3-67FE13075B1F}"/>
              </a:ext>
            </a:extLst>
          </p:cNvPr>
          <p:cNvSpPr/>
          <p:nvPr/>
        </p:nvSpPr>
        <p:spPr>
          <a:xfrm>
            <a:off x="7599680" y="2913576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0397C34-5875-4609-9D18-D3FC1AAC879E}"/>
              </a:ext>
            </a:extLst>
          </p:cNvPr>
          <p:cNvSpPr/>
          <p:nvPr/>
        </p:nvSpPr>
        <p:spPr>
          <a:xfrm>
            <a:off x="7599680" y="3107941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550CFD-87B7-46E9-A5A0-343843B2532A}"/>
              </a:ext>
            </a:extLst>
          </p:cNvPr>
          <p:cNvCxnSpPr>
            <a:cxnSpLocks/>
          </p:cNvCxnSpPr>
          <p:nvPr/>
        </p:nvCxnSpPr>
        <p:spPr>
          <a:xfrm>
            <a:off x="631825" y="2484785"/>
            <a:ext cx="865084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6F8DBC-FB65-442C-AAE8-DEC4B9818E4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548119" y="2484786"/>
            <a:ext cx="0" cy="42879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09226B3-740D-4818-8E6C-65C57BA628D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8374380" y="2491328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F2B747-C34B-4F40-B26D-929289C8BB2F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148840" y="2491328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ED434F9-B477-482A-B2FA-9044F4008CFE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5199675" y="2484785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AD22454-1449-43FF-8896-69632D1C0D14}"/>
              </a:ext>
            </a:extLst>
          </p:cNvPr>
          <p:cNvCxnSpPr>
            <a:cxnSpLocks/>
          </p:cNvCxnSpPr>
          <p:nvPr/>
        </p:nvCxnSpPr>
        <p:spPr>
          <a:xfrm>
            <a:off x="4068906" y="2496401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398C02-D154-430F-8D32-CCEF0F9B45BC}"/>
              </a:ext>
            </a:extLst>
          </p:cNvPr>
          <p:cNvSpPr txBox="1"/>
          <p:nvPr/>
        </p:nvSpPr>
        <p:spPr>
          <a:xfrm>
            <a:off x="4040704" y="3370159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38834-175D-40D7-A0A4-A50AD000D041}"/>
              </a:ext>
            </a:extLst>
          </p:cNvPr>
          <p:cNvSpPr txBox="1"/>
          <p:nvPr/>
        </p:nvSpPr>
        <p:spPr>
          <a:xfrm>
            <a:off x="4416659" y="3797134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F94BD0-C087-403C-8DC8-482EBBFAC559}"/>
              </a:ext>
            </a:extLst>
          </p:cNvPr>
          <p:cNvSpPr txBox="1"/>
          <p:nvPr/>
        </p:nvSpPr>
        <p:spPr>
          <a:xfrm>
            <a:off x="6538190" y="2619705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10G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DB3BD7-2354-49A7-B727-DBE2A1F4042B}"/>
              </a:ext>
            </a:extLst>
          </p:cNvPr>
          <p:cNvSpPr txBox="1"/>
          <p:nvPr/>
        </p:nvSpPr>
        <p:spPr>
          <a:xfrm>
            <a:off x="2154275" y="2593779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E01D14C-1C19-49BF-91C6-83DECF345FC1}"/>
              </a:ext>
            </a:extLst>
          </p:cNvPr>
          <p:cNvSpPr txBox="1"/>
          <p:nvPr/>
        </p:nvSpPr>
        <p:spPr>
          <a:xfrm>
            <a:off x="8379946" y="2612492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3F0CE58-3CD8-4564-A3C2-EE0857A062E3}"/>
              </a:ext>
            </a:extLst>
          </p:cNvPr>
          <p:cNvCxnSpPr>
            <a:cxnSpLocks/>
          </p:cNvCxnSpPr>
          <p:nvPr/>
        </p:nvCxnSpPr>
        <p:spPr>
          <a:xfrm>
            <a:off x="2504440" y="4691956"/>
            <a:ext cx="117367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F6614A6-1A50-4507-95AB-C05F727D7B8B}"/>
              </a:ext>
            </a:extLst>
          </p:cNvPr>
          <p:cNvSpPr txBox="1"/>
          <p:nvPr/>
        </p:nvSpPr>
        <p:spPr>
          <a:xfrm>
            <a:off x="2669491" y="4728943"/>
            <a:ext cx="112767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8G FC*2Line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A02288-4C50-4703-82E9-6F9522DFD620}"/>
              </a:ext>
            </a:extLst>
          </p:cNvPr>
          <p:cNvSpPr/>
          <p:nvPr/>
        </p:nvSpPr>
        <p:spPr>
          <a:xfrm>
            <a:off x="3153000" y="164272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백업 시스템 백업 데이터 흐름도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C94389-4475-4B16-949C-273AA887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45</a:t>
            </a:fld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515B8AF-5AD7-41C7-865A-BE6E5B629D2E}"/>
              </a:ext>
            </a:extLst>
          </p:cNvPr>
          <p:cNvCxnSpPr>
            <a:cxnSpLocks/>
            <a:stCxn id="57" idx="2"/>
            <a:endCxn id="15" idx="0"/>
          </p:cNvCxnSpPr>
          <p:nvPr/>
        </p:nvCxnSpPr>
        <p:spPr>
          <a:xfrm rot="16200000" flipH="1">
            <a:off x="2740920" y="3413205"/>
            <a:ext cx="1338978" cy="2493291"/>
          </a:xfrm>
          <a:prstGeom prst="bentConnector3">
            <a:avLst/>
          </a:prstGeom>
          <a:ln w="889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19B31A7-45CF-436E-BF16-66E084A41BFC}"/>
              </a:ext>
            </a:extLst>
          </p:cNvPr>
          <p:cNvCxnSpPr>
            <a:cxnSpLocks/>
            <a:stCxn id="96" idx="0"/>
            <a:endCxn id="15" idx="3"/>
          </p:cNvCxnSpPr>
          <p:nvPr/>
        </p:nvCxnSpPr>
        <p:spPr>
          <a:xfrm rot="16200000" flipH="1" flipV="1">
            <a:off x="4391521" y="3497541"/>
            <a:ext cx="2740564" cy="1572634"/>
          </a:xfrm>
          <a:prstGeom prst="bentConnector4">
            <a:avLst>
              <a:gd name="adj1" fmla="val -14102"/>
              <a:gd name="adj2" fmla="val 73804"/>
            </a:avLst>
          </a:prstGeom>
          <a:ln w="889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1A9A144-0CAE-4C80-9CC4-380A5658A997}"/>
              </a:ext>
            </a:extLst>
          </p:cNvPr>
          <p:cNvCxnSpPr>
            <a:cxnSpLocks/>
            <a:stCxn id="98" idx="0"/>
            <a:endCxn id="15" idx="3"/>
          </p:cNvCxnSpPr>
          <p:nvPr/>
        </p:nvCxnSpPr>
        <p:spPr>
          <a:xfrm rot="16200000" flipH="1" flipV="1">
            <a:off x="5304652" y="2584410"/>
            <a:ext cx="2740564" cy="3398895"/>
          </a:xfrm>
          <a:prstGeom prst="bentConnector4">
            <a:avLst>
              <a:gd name="adj1" fmla="val -14102"/>
              <a:gd name="adj2" fmla="val 87912"/>
            </a:avLst>
          </a:prstGeom>
          <a:ln w="88900">
            <a:solidFill>
              <a:srgbClr val="00B0F0">
                <a:alpha val="3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4D2E92-8A99-48B4-ADA8-0DACB554DE25}"/>
              </a:ext>
            </a:extLst>
          </p:cNvPr>
          <p:cNvSpPr txBox="1"/>
          <p:nvPr/>
        </p:nvSpPr>
        <p:spPr>
          <a:xfrm>
            <a:off x="631825" y="2150083"/>
            <a:ext cx="120491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200" b="1" dirty="0">
                <a:solidFill>
                  <a:srgbClr val="FF0000"/>
                </a:solidFill>
              </a:rPr>
              <a:t>백업 그룹 </a:t>
            </a:r>
            <a:r>
              <a:rPr lang="en-US" altLang="ko-KR" sz="1200" b="1" dirty="0">
                <a:solidFill>
                  <a:srgbClr val="FF0000"/>
                </a:solidFill>
              </a:rPr>
              <a:t>#1</a:t>
            </a:r>
            <a:endParaRPr lang="ko-KR" altLang="en-US" sz="1200" b="1" dirty="0" err="1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781F53-3B4F-4B88-A1EA-2BE3DEA016CE}"/>
              </a:ext>
            </a:extLst>
          </p:cNvPr>
          <p:cNvSpPr txBox="1"/>
          <p:nvPr/>
        </p:nvSpPr>
        <p:spPr>
          <a:xfrm>
            <a:off x="4870499" y="2163840"/>
            <a:ext cx="120491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200" b="1" dirty="0">
                <a:solidFill>
                  <a:srgbClr val="0070C0"/>
                </a:solidFill>
              </a:rPr>
              <a:t>백업 그룹 </a:t>
            </a:r>
            <a:r>
              <a:rPr lang="en-US" altLang="ko-KR" sz="1200" b="1" dirty="0">
                <a:solidFill>
                  <a:srgbClr val="0070C0"/>
                </a:solidFill>
              </a:rPr>
              <a:t>#2</a:t>
            </a:r>
            <a:endParaRPr lang="ko-KR" altLang="en-US" sz="1200" b="1" dirty="0" err="1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072A2-6778-4FDD-AA81-89036DC3F8B1}"/>
              </a:ext>
            </a:extLst>
          </p:cNvPr>
          <p:cNvSpPr txBox="1"/>
          <p:nvPr/>
        </p:nvSpPr>
        <p:spPr>
          <a:xfrm>
            <a:off x="1880256" y="5395489"/>
            <a:ext cx="2115082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SAN </a:t>
            </a:r>
            <a:r>
              <a:rPr lang="ko-KR" altLang="en-US" sz="1200" dirty="0">
                <a:solidFill>
                  <a:srgbClr val="FF0000"/>
                </a:solidFill>
              </a:rPr>
              <a:t>기반 에이전트리스 백업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2DA068-FB37-4D33-B78B-DA1F5744445A}"/>
              </a:ext>
            </a:extLst>
          </p:cNvPr>
          <p:cNvSpPr txBox="1"/>
          <p:nvPr/>
        </p:nvSpPr>
        <p:spPr>
          <a:xfrm>
            <a:off x="5558229" y="4181217"/>
            <a:ext cx="1572634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0070C0"/>
                </a:solidFill>
              </a:rPr>
              <a:t>10G </a:t>
            </a:r>
            <a:r>
              <a:rPr lang="ko-KR" altLang="en-US" sz="1200" dirty="0">
                <a:solidFill>
                  <a:srgbClr val="0070C0"/>
                </a:solidFill>
              </a:rPr>
              <a:t>네트웍 기반 에이전트리스 백업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A8819-1FAB-4CCD-B90D-330CE868C1BE}"/>
              </a:ext>
            </a:extLst>
          </p:cNvPr>
          <p:cNvSpPr txBox="1"/>
          <p:nvPr/>
        </p:nvSpPr>
        <p:spPr>
          <a:xfrm>
            <a:off x="7588063" y="4210534"/>
            <a:ext cx="1572634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0070C0"/>
                </a:solidFill>
              </a:rPr>
              <a:t>1G </a:t>
            </a:r>
            <a:r>
              <a:rPr lang="ko-KR" altLang="en-US" sz="1200" dirty="0">
                <a:solidFill>
                  <a:srgbClr val="0070C0"/>
                </a:solidFill>
              </a:rPr>
              <a:t>네트웍 기반 에이전트 백업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1D3370C-BD5E-4280-962B-D0BC6AE42D5A}"/>
              </a:ext>
            </a:extLst>
          </p:cNvPr>
          <p:cNvSpPr txBox="1"/>
          <p:nvPr/>
        </p:nvSpPr>
        <p:spPr>
          <a:xfrm>
            <a:off x="5255977" y="6133217"/>
            <a:ext cx="4161683" cy="23428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50" dirty="0">
                <a:solidFill>
                  <a:srgbClr val="0070C0"/>
                </a:solidFill>
              </a:rPr>
              <a:t>* </a:t>
            </a:r>
            <a:r>
              <a:rPr lang="ko-KR" altLang="en-US" sz="1050" dirty="0">
                <a:solidFill>
                  <a:srgbClr val="0070C0"/>
                </a:solidFill>
              </a:rPr>
              <a:t>이메일</a:t>
            </a:r>
            <a:r>
              <a:rPr lang="en-US" altLang="ko-KR" sz="1050" dirty="0">
                <a:solidFill>
                  <a:srgbClr val="0070C0"/>
                </a:solidFill>
              </a:rPr>
              <a:t> </a:t>
            </a:r>
            <a:r>
              <a:rPr lang="ko-KR" altLang="en-US" sz="1050" dirty="0">
                <a:solidFill>
                  <a:srgbClr val="0070C0"/>
                </a:solidFill>
              </a:rPr>
              <a:t>서버는 백업</a:t>
            </a:r>
            <a:r>
              <a:rPr lang="en-US" altLang="ko-KR" sz="1050" dirty="0">
                <a:solidFill>
                  <a:srgbClr val="0070C0"/>
                </a:solidFill>
              </a:rPr>
              <a:t> </a:t>
            </a:r>
            <a:r>
              <a:rPr lang="ko-KR" altLang="en-US" sz="1050" dirty="0">
                <a:solidFill>
                  <a:srgbClr val="0070C0"/>
                </a:solidFill>
              </a:rPr>
              <a:t>및 복구 윈도우 최적화를 위해 </a:t>
            </a:r>
            <a:r>
              <a:rPr lang="en-US" altLang="ko-KR" sz="1050" dirty="0">
                <a:solidFill>
                  <a:srgbClr val="0070C0"/>
                </a:solidFill>
              </a:rPr>
              <a:t>10G </a:t>
            </a:r>
            <a:r>
              <a:rPr lang="ko-KR" altLang="en-US" sz="1050" dirty="0">
                <a:solidFill>
                  <a:srgbClr val="0070C0"/>
                </a:solidFill>
              </a:rPr>
              <a:t>구성 필요</a:t>
            </a:r>
          </a:p>
        </p:txBody>
      </p:sp>
    </p:spTree>
    <p:extLst>
      <p:ext uri="{BB962C8B-B14F-4D97-AF65-F5344CB8AC3E}">
        <p14:creationId xmlns:p14="http://schemas.microsoft.com/office/powerpoint/2010/main" val="1109008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401" y="1080000"/>
            <a:ext cx="9400076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소프트웨어를 이용하여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가상화 환경 및 물리서버 환경에 대한 완벽한 백업 및 복구 시스템을 구성합니다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D9FB1F-BA83-41A3-9E98-F3EB9BD67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2482C-0895-47FE-9D2C-7E5B8BC9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7" y="2313055"/>
            <a:ext cx="4582273" cy="409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36B367-5244-485E-B0C0-FA7CC9149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42259"/>
              </p:ext>
            </p:extLst>
          </p:nvPr>
        </p:nvGraphicFramePr>
        <p:xfrm>
          <a:off x="5060950" y="2302447"/>
          <a:ext cx="4497489" cy="4097139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55801">
                  <a:extLst>
                    <a:ext uri="{9D8B030D-6E8A-4147-A177-3AD203B41FA5}">
                      <a16:colId xmlns:a16="http://schemas.microsoft.com/office/drawing/2014/main" val="1066550668"/>
                    </a:ext>
                  </a:extLst>
                </a:gridCol>
                <a:gridCol w="3541688">
                  <a:extLst>
                    <a:ext uri="{9D8B030D-6E8A-4147-A177-3AD203B41FA5}">
                      <a16:colId xmlns:a16="http://schemas.microsoft.com/office/drawing/2014/main" val="151430218"/>
                    </a:ext>
                  </a:extLst>
                </a:gridCol>
              </a:tblGrid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vCenter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이미지레벨의 백업 수행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(SAN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방식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백업완료 후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스냅샷 통합 및 제거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6967"/>
                  </a:ext>
                </a:extLst>
              </a:tr>
              <a:tr h="11376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물리서버에 빔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에이전트를 구성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백업전용 서버에 네트웍 인터페이스를 통한 백업 데이터 저장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동시에 어플리케이션 레벨의 인덱싱 진행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볼륨레벨의 백업 수행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또는 어플리케이션 레벨 복구 가능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87940"/>
                  </a:ext>
                </a:extLst>
              </a:tr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게스트 파일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오브젝트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348"/>
                  </a:ext>
                </a:extLst>
              </a:tr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백업전용 서버에 구성된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Hyper-V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인프라에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즉각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윈도우만 지원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에이전트를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통한 개체 레벨의 복구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</a:rPr>
                        <a:t>(AD, SQL, Exchange, SharePoint, Oracle)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6440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EB5548-ACA7-48BA-ACB6-0F5221C05136}"/>
              </a:ext>
            </a:extLst>
          </p:cNvPr>
          <p:cNvSpPr/>
          <p:nvPr/>
        </p:nvSpPr>
        <p:spPr>
          <a:xfrm>
            <a:off x="3153000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복구 시스템 구성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E7F77-EA4B-4028-8EE9-989B4A3F7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12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2.3.6 </a:t>
            </a:r>
            <a:r>
              <a:rPr lang="ko-KR" altLang="en-US" dirty="0"/>
              <a:t>유사 구축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솔루션을 이용하여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국내 </a:t>
            </a:r>
            <a:r>
              <a:rPr lang="en-US" altLang="ko-KR" dirty="0">
                <a:latin typeface="+mn-ea"/>
              </a:rPr>
              <a:t>H </a:t>
            </a:r>
            <a:r>
              <a:rPr lang="ko-KR" altLang="en-US" dirty="0">
                <a:latin typeface="+mn-ea"/>
              </a:rPr>
              <a:t>제조사에서 백업 및 복제 시스템을 구축한 환경입니다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해당 사례는 주센터의 가상화 시스템에 대한 백업에서 그친 것이 아니라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준 실시간 복제를 구성하여 완벽한 가용성을 확보한 사례입니다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1F227-AABB-4DED-9EBC-18429E66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A5D927-D19D-4B18-9699-FFDC16C2CCF0}"/>
              </a:ext>
            </a:extLst>
          </p:cNvPr>
          <p:cNvGrpSpPr/>
          <p:nvPr/>
        </p:nvGrpSpPr>
        <p:grpSpPr>
          <a:xfrm>
            <a:off x="739775" y="2305024"/>
            <a:ext cx="8426451" cy="4076726"/>
            <a:chOff x="259116" y="2223254"/>
            <a:chExt cx="8399908" cy="4362740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70D01E7F-57B2-4503-B726-E8F91E601419}"/>
                </a:ext>
              </a:extLst>
            </p:cNvPr>
            <p:cNvSpPr/>
            <p:nvPr/>
          </p:nvSpPr>
          <p:spPr>
            <a:xfrm>
              <a:off x="6383193" y="2240700"/>
              <a:ext cx="2275831" cy="2586825"/>
            </a:xfrm>
            <a:prstGeom prst="roundRect">
              <a:avLst>
                <a:gd name="adj" fmla="val 63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7AC3CED-D6CF-48FA-88A1-BED4CF0A6DC0}"/>
                </a:ext>
              </a:extLst>
            </p:cNvPr>
            <p:cNvSpPr/>
            <p:nvPr/>
          </p:nvSpPr>
          <p:spPr>
            <a:xfrm>
              <a:off x="259116" y="2231777"/>
              <a:ext cx="4603492" cy="4354217"/>
            </a:xfrm>
            <a:prstGeom prst="roundRect">
              <a:avLst>
                <a:gd name="adj" fmla="val 337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188697-6539-4090-9A1F-BDB4F3E8D9F6}"/>
                </a:ext>
              </a:extLst>
            </p:cNvPr>
            <p:cNvGrpSpPr/>
            <p:nvPr/>
          </p:nvGrpSpPr>
          <p:grpSpPr>
            <a:xfrm>
              <a:off x="462987" y="2602879"/>
              <a:ext cx="4230925" cy="2908826"/>
              <a:chOff x="462987" y="2496673"/>
              <a:chExt cx="4676172" cy="3250369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27550CFD-87B7-46E9-A5A0-343843B25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7" y="2496673"/>
                <a:ext cx="467617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C09226B3-740D-4818-8E6C-65C57BA62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0467" y="2503217"/>
                <a:ext cx="2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BEF2B747-C34B-4F40-B26D-929289C8BB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412" y="2503217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AD22454-1449-43FF-8896-69632D1C0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473" y="2508288"/>
                <a:ext cx="1" cy="15827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2AF220C8-FF8E-4454-BBF6-208B463FD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55738" y="4132321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2C606FC-86B8-49D7-A1C1-DB2A5136126C}"/>
                  </a:ext>
                </a:extLst>
              </p:cNvPr>
              <p:cNvGrpSpPr/>
              <p:nvPr/>
            </p:nvGrpSpPr>
            <p:grpSpPr>
              <a:xfrm>
                <a:off x="3110680" y="3989866"/>
                <a:ext cx="1364294" cy="1757176"/>
                <a:chOff x="3314868" y="3989866"/>
                <a:chExt cx="1364294" cy="1757176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C41DBCA4-E7E1-40CA-B674-E61450FD1BB9}"/>
                    </a:ext>
                  </a:extLst>
                </p:cNvPr>
                <p:cNvGrpSpPr/>
                <p:nvPr/>
              </p:nvGrpSpPr>
              <p:grpSpPr>
                <a:xfrm>
                  <a:off x="3359229" y="4712538"/>
                  <a:ext cx="1319933" cy="1034504"/>
                  <a:chOff x="2122564" y="1507912"/>
                  <a:chExt cx="1319933" cy="1034504"/>
                </a:xfrm>
              </p:grpSpPr>
              <p:sp>
                <p:nvSpPr>
                  <p:cNvPr id="12" name="Isosceles Triangle 50">
                    <a:extLst>
                      <a:ext uri="{FF2B5EF4-FFF2-40B4-BE49-F238E27FC236}">
                        <a16:creationId xmlns:a16="http://schemas.microsoft.com/office/drawing/2014/main" id="{D2A0F844-698A-4D42-87A5-B307D47B1F7B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2122564" y="1507912"/>
                    <a:ext cx="711125" cy="554835"/>
                  </a:xfrm>
                  <a:prstGeom prst="triangle">
                    <a:avLst/>
                  </a:prstGeom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685574">
                      <a:defRPr/>
                    </a:pPr>
                    <a:endParaRPr lang="ru-RU" sz="1200" spc="-38" dirty="0" err="1"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TextBox 14">
                    <a:extLst>
                      <a:ext uri="{FF2B5EF4-FFF2-40B4-BE49-F238E27FC236}">
                        <a16:creationId xmlns:a16="http://schemas.microsoft.com/office/drawing/2014/main" id="{71D94DBD-D011-4FD1-A1CD-596BDF7F1E08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643" y="1855507"/>
                    <a:ext cx="802854" cy="552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ko-KR" altLang="en-US" sz="800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latin typeface="+mn-ea"/>
                        <a:cs typeface="Segoe UI" pitchFamily="34" charset="0"/>
                      </a:rPr>
                      <a:t>백업 스토리지</a:t>
                    </a:r>
                    <a:endParaRPr lang="en-US" altLang="ko-KR" sz="800" kern="0" dirty="0"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  <a:cs typeface="Segoe UI" pitchFamily="34" charset="0"/>
                    </a:endParaRPr>
                  </a:p>
                  <a:p>
                    <a:pPr algn="ctr">
                      <a:defRPr/>
                    </a:pPr>
                    <a:r>
                      <a:rPr lang="en-US" sz="800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latin typeface="+mn-ea"/>
                        <a:cs typeface="Segoe UI" pitchFamily="34" charset="0"/>
                      </a:rPr>
                      <a:t>80TB</a:t>
                    </a:r>
                  </a:p>
                </p:txBody>
              </p:sp>
              <p:pic>
                <p:nvPicPr>
                  <p:cNvPr id="15" name="Picture 6">
                    <a:extLst>
                      <a:ext uri="{FF2B5EF4-FFF2-40B4-BE49-F238E27FC236}">
                        <a16:creationId xmlns:a16="http://schemas.microsoft.com/office/drawing/2014/main" id="{4828C99B-B0D3-449B-83B9-6E6657EC25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131591" y="1892816"/>
                    <a:ext cx="636862" cy="64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36">
                    <a:extLst>
                      <a:ext uri="{FF2B5EF4-FFF2-40B4-BE49-F238E27FC236}">
                        <a16:creationId xmlns:a16="http://schemas.microsoft.com/office/drawing/2014/main" id="{854A81EF-D7C3-448F-B543-25D238D6FB6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3122" y="1517504"/>
                    <a:ext cx="552794" cy="1656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ko-KR" altLang="en-US" sz="900" dirty="0">
                        <a:latin typeface="+mn-ea"/>
                        <a:cs typeface="Segoe UI" pitchFamily="34" charset="0"/>
                      </a:rPr>
                      <a:t>백업 서버</a:t>
                    </a:r>
                    <a:endParaRPr lang="ru-RU" sz="900" dirty="0" err="1">
                      <a:latin typeface="+mn-ea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908E6E7-FB02-486E-8DF8-9ABD5B7D2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4868" y="3989866"/>
                  <a:ext cx="773249" cy="74653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14">
                <a:extLst>
                  <a:ext uri="{FF2B5EF4-FFF2-40B4-BE49-F238E27FC236}">
                    <a16:creationId xmlns:a16="http://schemas.microsoft.com/office/drawing/2014/main" id="{4DD8FC51-20A8-4448-AD5B-829FB9878375}"/>
                  </a:ext>
                </a:extLst>
              </p:cNvPr>
              <p:cNvSpPr txBox="1"/>
              <p:nvPr/>
            </p:nvSpPr>
            <p:spPr>
              <a:xfrm>
                <a:off x="763008" y="4126433"/>
                <a:ext cx="802854" cy="55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운영 스토리지</a:t>
                </a:r>
                <a:endParaRPr lang="en-US" altLang="ko-KR" sz="8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  <a:p>
                <a:pPr algn="ctr">
                  <a:defRPr/>
                </a:pPr>
                <a:r>
                  <a:rPr lang="en-US" sz="8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80TB</a:t>
                </a:r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5621C574-0D35-4CF9-96D0-BCF987515982}"/>
                  </a:ext>
                </a:extLst>
              </p:cNvPr>
              <p:cNvGrpSpPr/>
              <p:nvPr/>
            </p:nvGrpSpPr>
            <p:grpSpPr>
              <a:xfrm>
                <a:off x="568170" y="2834640"/>
                <a:ext cx="2346483" cy="1323340"/>
                <a:chOff x="567697" y="2834640"/>
                <a:chExt cx="2338913" cy="1323340"/>
              </a:xfrm>
            </p:grpSpPr>
            <p:pic>
              <p:nvPicPr>
                <p:cNvPr id="32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10B554D8-A459-4CAE-AFD8-3B296B20AE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50" y="3171537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F173D46D-4936-4F5D-9297-CD4AA0490C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4159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91411099-F2CE-4D37-AFA1-901C3978A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64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3" name="Isosceles Triangle 50">
                  <a:extLst>
                    <a:ext uri="{FF2B5EF4-FFF2-40B4-BE49-F238E27FC236}">
                      <a16:creationId xmlns:a16="http://schemas.microsoft.com/office/drawing/2014/main" id="{746FF3E1-66DC-4DCB-B446-38EB0D05FE5B}"/>
                    </a:ext>
                  </a:extLst>
                </p:cNvPr>
                <p:cNvSpPr/>
                <p:nvPr/>
              </p:nvSpPr>
              <p:spPr bwMode="auto">
                <a:xfrm rot="10800000">
                  <a:off x="854703" y="3910117"/>
                  <a:ext cx="1802151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574">
                    <a:defRPr/>
                  </a:pPr>
                  <a:endParaRPr lang="ru-RU" sz="1200" spc="-38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3731B47-1F7C-40CC-8EB4-3D977D946C9A}"/>
                    </a:ext>
                  </a:extLst>
                </p:cNvPr>
                <p:cNvSpPr/>
                <p:nvPr/>
              </p:nvSpPr>
              <p:spPr>
                <a:xfrm>
                  <a:off x="567697" y="2834640"/>
                  <a:ext cx="2338913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운영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00B5C6E-1F0E-4238-B3BE-EA2A34F284AE}"/>
                    </a:ext>
                  </a:extLst>
                </p:cNvPr>
                <p:cNvSpPr/>
                <p:nvPr/>
              </p:nvSpPr>
              <p:spPr>
                <a:xfrm>
                  <a:off x="567697" y="3029005"/>
                  <a:ext cx="2338913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3F7D834-5234-4C6F-829D-B4C44FB87F68}"/>
                  </a:ext>
                </a:extLst>
              </p:cNvPr>
              <p:cNvGrpSpPr/>
              <p:nvPr/>
            </p:nvGrpSpPr>
            <p:grpSpPr>
              <a:xfrm>
                <a:off x="3925053" y="2834640"/>
                <a:ext cx="1090828" cy="1254761"/>
                <a:chOff x="7218679" y="2834640"/>
                <a:chExt cx="1256967" cy="1254761"/>
              </a:xfrm>
            </p:grpSpPr>
            <p:pic>
              <p:nvPicPr>
                <p:cNvPr id="39" name="Picture 269">
                  <a:extLst>
                    <a:ext uri="{FF2B5EF4-FFF2-40B4-BE49-F238E27FC236}">
                      <a16:creationId xmlns:a16="http://schemas.microsoft.com/office/drawing/2014/main" id="{A26E7B62-5EDE-4CE1-BCC6-15DB7BA975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399593" y="324815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69">
                  <a:extLst>
                    <a:ext uri="{FF2B5EF4-FFF2-40B4-BE49-F238E27FC236}">
                      <a16:creationId xmlns:a16="http://schemas.microsoft.com/office/drawing/2014/main" id="{4DD964CF-5D2E-424C-AA4F-D4DC28A6D9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709473" y="3257943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69">
                  <a:extLst>
                    <a:ext uri="{FF2B5EF4-FFF2-40B4-BE49-F238E27FC236}">
                      <a16:creationId xmlns:a16="http://schemas.microsoft.com/office/drawing/2014/main" id="{4A992B90-D255-40C5-B7AA-5EF3B5D25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019353" y="325831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15DB99F0-3EA8-4153-AF0A-2330C987AD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6394" y="3172076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CBCC72A0-0DB2-4D00-A1F0-C7C1950AB8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04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0BED9406-8167-4297-BC33-771E411B3A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292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42432C53-3748-4199-9CE3-67FE13075B1F}"/>
                    </a:ext>
                  </a:extLst>
                </p:cNvPr>
                <p:cNvSpPr/>
                <p:nvPr/>
              </p:nvSpPr>
              <p:spPr>
                <a:xfrm>
                  <a:off x="7218679" y="2834640"/>
                  <a:ext cx="1256967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물리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50397C34-5875-4609-9D18-D3FC1AAC879E}"/>
                    </a:ext>
                  </a:extLst>
                </p:cNvPr>
                <p:cNvSpPr/>
                <p:nvPr/>
              </p:nvSpPr>
              <p:spPr>
                <a:xfrm>
                  <a:off x="7218679" y="3029005"/>
                  <a:ext cx="1256967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398C02-D154-430F-8D32-CCEF0F9B45BC}"/>
                  </a:ext>
                </a:extLst>
              </p:cNvPr>
              <p:cNvSpPr txBox="1"/>
              <p:nvPr/>
            </p:nvSpPr>
            <p:spPr>
              <a:xfrm>
                <a:off x="3054131" y="3694513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10G*2Line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6DB3BD7-2354-49A7-B727-DBE2A1F4042B}"/>
                  </a:ext>
                </a:extLst>
              </p:cNvPr>
              <p:cNvSpPr txBox="1"/>
              <p:nvPr/>
            </p:nvSpPr>
            <p:spPr>
              <a:xfrm>
                <a:off x="1773276" y="2498846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01D14C-1C19-49BF-91C6-83DECF345FC1}"/>
                  </a:ext>
                </a:extLst>
              </p:cNvPr>
              <p:cNvSpPr txBox="1"/>
              <p:nvPr/>
            </p:nvSpPr>
            <p:spPr>
              <a:xfrm>
                <a:off x="4200323" y="2509259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1G</a:t>
                </a:r>
                <a:endParaRPr lang="ko-KR" altLang="en-US" sz="1100" dirty="0" err="1">
                  <a:latin typeface="+mn-ea"/>
                </a:endParaRPr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C3F0CE58-3CD8-4564-A3C2-EE0857A06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440" y="4613020"/>
                <a:ext cx="98724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F6614A6-1A50-4507-95AB-C05F727D7B8B}"/>
                  </a:ext>
                </a:extLst>
              </p:cNvPr>
              <p:cNvSpPr txBox="1"/>
              <p:nvPr/>
            </p:nvSpPr>
            <p:spPr>
              <a:xfrm>
                <a:off x="2288491" y="4634009"/>
                <a:ext cx="112767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FC*2Line</a:t>
                </a:r>
                <a:endParaRPr lang="ko-KR" altLang="en-US" sz="1100" dirty="0" err="1">
                  <a:latin typeface="+mn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983069F-4909-4DD6-9655-5763C754760E}"/>
                </a:ext>
              </a:extLst>
            </p:cNvPr>
            <p:cNvGrpSpPr/>
            <p:nvPr/>
          </p:nvGrpSpPr>
          <p:grpSpPr>
            <a:xfrm>
              <a:off x="6650042" y="2567524"/>
              <a:ext cx="1717036" cy="2133554"/>
              <a:chOff x="6522720" y="2470278"/>
              <a:chExt cx="1981200" cy="238552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C612861F-B16D-4C25-A95B-07A8908C84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2720" y="2477996"/>
                <a:ext cx="1981200" cy="1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EAF6FE4-81B2-4C6B-85BD-021719EC8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7821" y="2470278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2CB6141-FE89-4766-AE39-975962AEFA0C}"/>
                  </a:ext>
                </a:extLst>
              </p:cNvPr>
              <p:cNvSpPr txBox="1"/>
              <p:nvPr/>
            </p:nvSpPr>
            <p:spPr>
              <a:xfrm>
                <a:off x="7509683" y="2556642"/>
                <a:ext cx="829795" cy="28954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pic>
            <p:nvPicPr>
              <p:cNvPr id="71" name="Picture 6">
                <a:extLst>
                  <a:ext uri="{FF2B5EF4-FFF2-40B4-BE49-F238E27FC236}">
                    <a16:creationId xmlns:a16="http://schemas.microsoft.com/office/drawing/2014/main" id="{8F7313A5-98BD-4208-9595-903B6539F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8327" y="4133959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3C3F43B-DE59-45AA-A0D1-F6349139C93E}"/>
                  </a:ext>
                </a:extLst>
              </p:cNvPr>
              <p:cNvGrpSpPr/>
              <p:nvPr/>
            </p:nvGrpSpPr>
            <p:grpSpPr>
              <a:xfrm>
                <a:off x="6720395" y="2836278"/>
                <a:ext cx="1606283" cy="1323338"/>
                <a:chOff x="1055753" y="2834640"/>
                <a:chExt cx="1601101" cy="1323338"/>
              </a:xfrm>
            </p:grpSpPr>
            <p:pic>
              <p:nvPicPr>
                <p:cNvPr id="74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C05385AA-F49A-48B0-AB5F-23B001CD62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061" y="3174995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B85B462C-DE96-4F28-9573-5CC9AEDDF1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3889" y="3167701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6" name="Isosceles Triangle 50">
                  <a:extLst>
                    <a:ext uri="{FF2B5EF4-FFF2-40B4-BE49-F238E27FC236}">
                      <a16:creationId xmlns:a16="http://schemas.microsoft.com/office/drawing/2014/main" id="{72C49881-E892-428E-AEF0-B84063589129}"/>
                    </a:ext>
                  </a:extLst>
                </p:cNvPr>
                <p:cNvSpPr/>
                <p:nvPr/>
              </p:nvSpPr>
              <p:spPr bwMode="auto">
                <a:xfrm rot="10800000">
                  <a:off x="1223296" y="3910115"/>
                  <a:ext cx="1251345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574">
                    <a:defRPr/>
                  </a:pPr>
                  <a:endParaRPr lang="ru-RU" sz="1200" spc="-38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FC8CE43-B0F4-4FC7-AEA0-F53DFAC88334}"/>
                    </a:ext>
                  </a:extLst>
                </p:cNvPr>
                <p:cNvSpPr/>
                <p:nvPr/>
              </p:nvSpPr>
              <p:spPr>
                <a:xfrm>
                  <a:off x="1055753" y="2834640"/>
                  <a:ext cx="1601101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DR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1230587A-D6E3-4BB5-90AC-490D026C3BA8}"/>
                    </a:ext>
                  </a:extLst>
                </p:cNvPr>
                <p:cNvSpPr/>
                <p:nvPr/>
              </p:nvSpPr>
              <p:spPr>
                <a:xfrm>
                  <a:off x="1055753" y="3029005"/>
                  <a:ext cx="1601101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pic>
          <p:nvPicPr>
            <p:cNvPr id="111" name="Picture 2" descr="ë°±ì ì¸íë¼ ìì½">
              <a:extLst>
                <a:ext uri="{FF2B5EF4-FFF2-40B4-BE49-F238E27FC236}">
                  <a16:creationId xmlns:a16="http://schemas.microsoft.com/office/drawing/2014/main" id="{FAEA8249-E243-42C9-A179-A0C571E1F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84" y="4991468"/>
              <a:ext cx="1408122" cy="945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58BCADC5-0CFA-4CD6-8ED2-68EF2BF5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2741" y="5662418"/>
              <a:ext cx="1165147" cy="737003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2C1DD6-7CEF-435D-B220-3DF13471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5836" y="5624131"/>
              <a:ext cx="1089030" cy="81357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22876-AE34-42DD-AEA5-6DDF87ABEFA9}"/>
                </a:ext>
              </a:extLst>
            </p:cNvPr>
            <p:cNvSpPr txBox="1"/>
            <p:nvPr/>
          </p:nvSpPr>
          <p:spPr>
            <a:xfrm>
              <a:off x="5162409" y="5173649"/>
              <a:ext cx="3396020" cy="109336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백업</a:t>
              </a:r>
              <a:r>
                <a:rPr lang="en-US" altLang="ko-KR" sz="1100" dirty="0">
                  <a:latin typeface="+mn-ea"/>
                </a:rPr>
                <a:t> </a:t>
              </a:r>
              <a:r>
                <a:rPr lang="ko-KR" altLang="en-US" sz="1100" dirty="0">
                  <a:latin typeface="+mn-ea"/>
                </a:rPr>
                <a:t>대상 </a:t>
              </a:r>
              <a:r>
                <a:rPr lang="en-US" altLang="ko-KR" sz="1100" dirty="0">
                  <a:latin typeface="+mn-ea"/>
                </a:rPr>
                <a:t>: </a:t>
              </a:r>
              <a:r>
                <a:rPr lang="ko-KR" altLang="en-US" sz="1100" dirty="0">
                  <a:latin typeface="+mn-ea"/>
                </a:rPr>
                <a:t>호스트</a:t>
              </a:r>
              <a:r>
                <a:rPr lang="en-US" altLang="ko-KR" sz="1100" dirty="0">
                  <a:latin typeface="+mn-ea"/>
                </a:rPr>
                <a:t> 6</a:t>
              </a:r>
              <a:r>
                <a:rPr lang="ko-KR" altLang="en-US" sz="1100" dirty="0">
                  <a:latin typeface="+mn-ea"/>
                </a:rPr>
                <a:t>대</a:t>
              </a:r>
              <a:r>
                <a:rPr lang="en-US" altLang="ko-KR" sz="1100" dirty="0">
                  <a:latin typeface="+mn-ea"/>
                </a:rPr>
                <a:t>(350VM, 80TB), x86 100</a:t>
              </a:r>
              <a:r>
                <a:rPr lang="ko-KR" altLang="en-US" sz="1100" dirty="0">
                  <a:latin typeface="+mn-ea"/>
                </a:rPr>
                <a:t>대</a:t>
              </a:r>
              <a:endParaRPr lang="en-US" altLang="ko-KR" sz="1100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보관 주기 </a:t>
              </a:r>
              <a:r>
                <a:rPr lang="en-US" altLang="ko-KR" sz="1100" dirty="0">
                  <a:latin typeface="+mn-ea"/>
                </a:rPr>
                <a:t>: 1~2 </a:t>
              </a:r>
              <a:r>
                <a:rPr lang="ko-KR" altLang="en-US" sz="1100" dirty="0">
                  <a:latin typeface="+mn-ea"/>
                </a:rPr>
                <a:t>주</a:t>
              </a:r>
              <a:endParaRPr lang="en-US" altLang="ko-KR" sz="1100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백업 시간 </a:t>
              </a:r>
              <a:r>
                <a:rPr lang="en-US" altLang="ko-KR" sz="1100" b="1" dirty="0">
                  <a:latin typeface="+mn-ea"/>
                </a:rPr>
                <a:t>: 6</a:t>
              </a:r>
              <a:r>
                <a:rPr lang="ko-KR" altLang="en-US" sz="1100" b="1" dirty="0">
                  <a:latin typeface="+mn-ea"/>
                </a:rPr>
                <a:t>시간 내외 </a:t>
              </a:r>
              <a:r>
                <a:rPr lang="en-US" altLang="ko-KR" sz="1100" b="1" dirty="0">
                  <a:latin typeface="+mn-ea"/>
                </a:rPr>
                <a:t>(</a:t>
              </a:r>
              <a:r>
                <a:rPr lang="ko-KR" altLang="en-US" sz="1100" b="1" dirty="0">
                  <a:latin typeface="+mn-ea"/>
                </a:rPr>
                <a:t>변경 </a:t>
              </a:r>
              <a:r>
                <a:rPr lang="en-US" altLang="ko-KR" sz="1100" b="1" dirty="0">
                  <a:latin typeface="+mn-ea"/>
                </a:rPr>
                <a:t>3TB)</a:t>
              </a: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복제 시간 </a:t>
              </a:r>
              <a:r>
                <a:rPr lang="en-US" altLang="ko-KR" sz="1100" b="1" dirty="0">
                  <a:latin typeface="+mn-ea"/>
                </a:rPr>
                <a:t>: 10</a:t>
              </a:r>
              <a:r>
                <a:rPr lang="ko-KR" altLang="en-US" sz="1100" b="1" dirty="0">
                  <a:latin typeface="+mn-ea"/>
                </a:rPr>
                <a:t>분 내외</a:t>
              </a:r>
              <a:endParaRPr lang="en-US" altLang="ko-KR" sz="1100" b="1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백업 시스템 </a:t>
              </a:r>
              <a:r>
                <a:rPr lang="en-US" altLang="ko-KR" sz="1100" b="1" dirty="0">
                  <a:latin typeface="+mn-ea"/>
                </a:rPr>
                <a:t>: </a:t>
              </a:r>
              <a:r>
                <a:rPr lang="ko-KR" altLang="en-US" sz="1100" b="1" dirty="0">
                  <a:latin typeface="+mn-ea"/>
                </a:rPr>
                <a:t>백업 서버 </a:t>
              </a:r>
              <a:r>
                <a:rPr lang="en-US" altLang="ko-KR" sz="1100" b="1" dirty="0">
                  <a:latin typeface="+mn-ea"/>
                </a:rPr>
                <a:t>1</a:t>
              </a:r>
              <a:r>
                <a:rPr lang="ko-KR" altLang="en-US" sz="1100" b="1" dirty="0">
                  <a:latin typeface="+mn-ea"/>
                </a:rPr>
                <a:t>대</a:t>
              </a:r>
              <a:r>
                <a:rPr lang="en-US" altLang="ko-KR" sz="1100" b="1" dirty="0">
                  <a:latin typeface="+mn-ea"/>
                </a:rPr>
                <a:t>,</a:t>
              </a:r>
              <a:r>
                <a:rPr lang="ko-KR" altLang="en-US" sz="1100" b="1" dirty="0">
                  <a:latin typeface="+mn-ea"/>
                </a:rPr>
                <a:t> </a:t>
              </a:r>
              <a:r>
                <a:rPr lang="en-US" altLang="ko-KR" sz="1100" b="1" dirty="0">
                  <a:latin typeface="+mn-ea"/>
                </a:rPr>
                <a:t>80TB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114" name="Picture 106">
              <a:extLst>
                <a:ext uri="{FF2B5EF4-FFF2-40B4-BE49-F238E27FC236}">
                  <a16:creationId xmlns:a16="http://schemas.microsoft.com/office/drawing/2014/main" id="{618EF049-9BD7-4557-A1F1-8383B5A6D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1321" y="4846207"/>
              <a:ext cx="558613" cy="5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1B5B668-2E59-446D-B7EA-3F139A4864D9}"/>
                </a:ext>
              </a:extLst>
            </p:cNvPr>
            <p:cNvSpPr txBox="1"/>
            <p:nvPr/>
          </p:nvSpPr>
          <p:spPr>
            <a:xfrm>
              <a:off x="1765190" y="5427760"/>
              <a:ext cx="921974" cy="3656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latin typeface="+mn-ea"/>
                </a:rPr>
                <a:t>모니터링 및 리포팅</a:t>
              </a:r>
              <a:endParaRPr lang="en-US" sz="900" b="1" dirty="0">
                <a:latin typeface="+mn-ea"/>
              </a:endParaRPr>
            </a:p>
          </p:txBody>
        </p:sp>
        <p:pic>
          <p:nvPicPr>
            <p:cNvPr id="4098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C63090CC-76E3-4B73-9C31-98142F56F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218" y="2299104"/>
              <a:ext cx="921974" cy="6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FC7007-28F7-4BDF-9AF1-2F4DD7381F26}"/>
                </a:ext>
              </a:extLst>
            </p:cNvPr>
            <p:cNvSpPr txBox="1"/>
            <p:nvPr/>
          </p:nvSpPr>
          <p:spPr>
            <a:xfrm>
              <a:off x="5403945" y="2376138"/>
              <a:ext cx="430800" cy="50049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1G</a:t>
              </a: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WAN</a:t>
              </a:r>
              <a:endParaRPr lang="ko-KR" altLang="en-US" sz="1200" dirty="0" err="1">
                <a:latin typeface="+mn-ea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1D2B9D01-499B-4A20-ACAA-DD0D3E6408E8}"/>
                </a:ext>
              </a:extLst>
            </p:cNvPr>
            <p:cNvCxnSpPr>
              <a:stCxn id="57" idx="2"/>
              <a:endCxn id="15" idx="0"/>
            </p:cNvCxnSpPr>
            <p:nvPr/>
          </p:nvCxnSpPr>
          <p:spPr>
            <a:xfrm rot="16200000" flipH="1">
              <a:off x="1872179" y="3607551"/>
              <a:ext cx="1061392" cy="1584234"/>
            </a:xfrm>
            <a:prstGeom prst="bentConnector3">
              <a:avLst/>
            </a:prstGeom>
            <a:ln w="1016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3ECF934-617F-4364-9001-75D6A93613C4}"/>
                </a:ext>
              </a:extLst>
            </p:cNvPr>
            <p:cNvCxnSpPr>
              <a:stCxn id="98" idx="0"/>
              <a:endCxn id="15" idx="0"/>
            </p:cNvCxnSpPr>
            <p:nvPr/>
          </p:nvCxnSpPr>
          <p:spPr>
            <a:xfrm rot="16200000" flipH="1" flipV="1">
              <a:off x="2629425" y="3470899"/>
              <a:ext cx="2025031" cy="893898"/>
            </a:xfrm>
            <a:prstGeom prst="bentConnector3">
              <a:avLst>
                <a:gd name="adj1" fmla="val -11289"/>
              </a:avLst>
            </a:prstGeom>
            <a:ln w="101600">
              <a:solidFill>
                <a:srgbClr val="FF0000">
                  <a:alpha val="3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879D5CE-269D-492F-9CDC-5BE22C2B859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63316" y="66984"/>
              <a:ext cx="10468" cy="5897730"/>
            </a:xfrm>
            <a:prstGeom prst="bentConnector3">
              <a:avLst>
                <a:gd name="adj1" fmla="val 4826958"/>
              </a:avLst>
            </a:prstGeom>
            <a:ln w="76200">
              <a:solidFill>
                <a:srgbClr val="00B0F0">
                  <a:alpha val="5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2443125-1AAC-4EC9-89D3-809ABC0E2F4F}"/>
                </a:ext>
              </a:extLst>
            </p:cNvPr>
            <p:cNvSpPr txBox="1"/>
            <p:nvPr/>
          </p:nvSpPr>
          <p:spPr>
            <a:xfrm>
              <a:off x="259116" y="2223254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b="1" dirty="0">
                  <a:latin typeface="+mn-ea"/>
                </a:rPr>
                <a:t>주 센터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8561BF-514D-4756-8157-9FEE7FFED1D2}"/>
                </a:ext>
              </a:extLst>
            </p:cNvPr>
            <p:cNvSpPr txBox="1"/>
            <p:nvPr/>
          </p:nvSpPr>
          <p:spPr>
            <a:xfrm>
              <a:off x="6390318" y="2236651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latin typeface="+mn-ea"/>
                </a:rPr>
                <a:t>DR</a:t>
              </a:r>
              <a:r>
                <a:rPr lang="ko-KR" altLang="en-US" sz="1400" b="1" dirty="0">
                  <a:latin typeface="+mn-ea"/>
                </a:rPr>
                <a:t> 센터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27707B-CB9F-4482-9FD7-E972B23735D7}"/>
              </a:ext>
            </a:extLst>
          </p:cNvPr>
          <p:cNvSpPr/>
          <p:nvPr/>
        </p:nvSpPr>
        <p:spPr>
          <a:xfrm>
            <a:off x="3153000" y="173083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유사 구축 사례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- H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7A756-B738-4E28-97C6-237ECF97B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834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´ë¼ì°ëì ëí ì´ë¯¸ì§ ê²ìê²°ê³¼">
            <a:extLst>
              <a:ext uri="{FF2B5EF4-FFF2-40B4-BE49-F238E27FC236}">
                <a16:creationId xmlns:a16="http://schemas.microsoft.com/office/drawing/2014/main" id="{EC2E6382-7EF4-4AE1-AA66-DAF84A54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23623" r="17190" b="21206"/>
          <a:stretch/>
        </p:blipFill>
        <p:spPr bwMode="auto">
          <a:xfrm>
            <a:off x="8206510" y="5342030"/>
            <a:ext cx="774288" cy="4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구성안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타사 대비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90D85-7FB8-4BAA-8E56-F6EAD686A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73E6CB6-3400-4E83-B57F-A90D7B0DF6AF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526858"/>
          </a:xfrm>
          <a:prstGeom prst="rect">
            <a:avLst/>
          </a:prstGeom>
        </p:spPr>
        <p:txBody>
          <a:bodyPr/>
          <a:lstStyle>
            <a:lvl1pPr indent="0" defTabSz="51435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cs typeface="Arial" panose="020B0604020202020204" pitchFamily="34" charset="0"/>
              </a:defRPr>
            </a:lvl1pPr>
            <a:lvl2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2pPr>
            <a:lvl3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3pPr>
            <a:lvl4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4pPr>
            <a:lvl5pPr marL="11572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/>
            </a:lvl5pPr>
            <a:lvl6pPr marL="141446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6pPr>
            <a:lvl7pPr marL="167163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7pPr>
            <a:lvl8pPr marL="192881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8pPr>
            <a:lvl9pPr marL="21859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9pPr>
          </a:lstStyle>
          <a:p>
            <a:r>
              <a:rPr lang="ko-KR" altLang="en-US" dirty="0"/>
              <a:t>빔 소프트웨어 솔루션 기반으로 성능 및 용량 확장성이 극대화될 수 있는 스케일</a:t>
            </a:r>
            <a:r>
              <a:rPr lang="en-US" altLang="ko-KR" dirty="0"/>
              <a:t>-</a:t>
            </a:r>
            <a:r>
              <a:rPr lang="ko-KR" altLang="en-US" dirty="0"/>
              <a:t>아웃 형태의 구조로 고객사의 사업 확대 및 급격한 데이터 증가에도 다양한 형태로 손쉬운 확장이 가능한 비용 효율적인 구성입니다</a:t>
            </a:r>
            <a:r>
              <a:rPr lang="en-US" altLang="ko-KR" dirty="0"/>
              <a:t>. (</a:t>
            </a:r>
            <a:r>
              <a:rPr lang="ko-KR" altLang="en-US" dirty="0"/>
              <a:t>별도 라이선스 비용 없음</a:t>
            </a:r>
            <a:r>
              <a:rPr lang="en-US" altLang="ko-KR" dirty="0"/>
              <a:t>)</a:t>
            </a:r>
            <a:endParaRPr lang="ko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2FCA996-04C0-4FAD-BA0E-154CEF584902}"/>
              </a:ext>
            </a:extLst>
          </p:cNvPr>
          <p:cNvGrpSpPr/>
          <p:nvPr/>
        </p:nvGrpSpPr>
        <p:grpSpPr>
          <a:xfrm>
            <a:off x="567449" y="1995630"/>
            <a:ext cx="7043802" cy="3071321"/>
            <a:chOff x="704755" y="1855994"/>
            <a:chExt cx="8650846" cy="3823774"/>
          </a:xfrm>
        </p:grpSpPr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7E4DBF19-6893-46DA-B58E-B2C730D6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09669" y="3582466"/>
              <a:ext cx="707691" cy="72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1E1B069-76DE-4A90-84E9-510C7A7ED057}"/>
                </a:ext>
              </a:extLst>
            </p:cNvPr>
            <p:cNvGrpSpPr/>
            <p:nvPr/>
          </p:nvGrpSpPr>
          <p:grpSpPr>
            <a:xfrm>
              <a:off x="3813161" y="4162684"/>
              <a:ext cx="1802151" cy="1517084"/>
              <a:chOff x="2140321" y="1507913"/>
              <a:chExt cx="1802151" cy="1517084"/>
            </a:xfrm>
          </p:grpSpPr>
          <p:sp>
            <p:nvSpPr>
              <p:cNvPr id="62" name="Isosceles Triangle 50">
                <a:extLst>
                  <a:ext uri="{FF2B5EF4-FFF2-40B4-BE49-F238E27FC236}">
                    <a16:creationId xmlns:a16="http://schemas.microsoft.com/office/drawing/2014/main" id="{376CDF6E-29FA-467C-B411-B361120129EF}"/>
                  </a:ext>
                </a:extLst>
              </p:cNvPr>
              <p:cNvSpPr/>
              <p:nvPr/>
            </p:nvSpPr>
            <p:spPr bwMode="auto">
              <a:xfrm rot="10800000">
                <a:off x="2140321" y="1507913"/>
                <a:ext cx="1802151" cy="554835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3429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74">
                  <a:defRPr/>
                </a:pPr>
                <a:endParaRPr lang="ru-RU" sz="1050" spc="-3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63" name="TextBox 14">
                <a:extLst>
                  <a:ext uri="{FF2B5EF4-FFF2-40B4-BE49-F238E27FC236}">
                    <a16:creationId xmlns:a16="http://schemas.microsoft.com/office/drawing/2014/main" id="{86178A09-FC8B-4772-87ED-BC454B174FF6}"/>
                  </a:ext>
                </a:extLst>
              </p:cNvPr>
              <p:cNvSpPr txBox="1"/>
              <p:nvPr/>
            </p:nvSpPr>
            <p:spPr>
              <a:xfrm>
                <a:off x="2655718" y="2680135"/>
                <a:ext cx="802854" cy="344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백업 스토리지</a:t>
                </a:r>
                <a:endParaRPr lang="en-US" sz="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pic>
            <p:nvPicPr>
              <p:cNvPr id="64" name="Picture 6">
                <a:extLst>
                  <a:ext uri="{FF2B5EF4-FFF2-40B4-BE49-F238E27FC236}">
                    <a16:creationId xmlns:a16="http://schemas.microsoft.com/office/drawing/2014/main" id="{0506D504-1AF7-4704-9FEE-5421B36B0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38714" y="2045778"/>
                <a:ext cx="636862" cy="64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36">
                <a:extLst>
                  <a:ext uri="{FF2B5EF4-FFF2-40B4-BE49-F238E27FC236}">
                    <a16:creationId xmlns:a16="http://schemas.microsoft.com/office/drawing/2014/main" id="{18479BFE-D16D-4BD4-9F1A-204637AA24D8}"/>
                  </a:ext>
                </a:extLst>
              </p:cNvPr>
              <p:cNvSpPr txBox="1"/>
              <p:nvPr/>
            </p:nvSpPr>
            <p:spPr>
              <a:xfrm>
                <a:off x="2746884" y="1544483"/>
                <a:ext cx="480370" cy="134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700" dirty="0">
                    <a:latin typeface="+mn-ea"/>
                    <a:cs typeface="Segoe UI" pitchFamily="34" charset="0"/>
                  </a:rPr>
                  <a:t>백업 서버</a:t>
                </a:r>
                <a:endParaRPr lang="ru-RU" sz="700" dirty="0" err="1">
                  <a:latin typeface="+mn-ea"/>
                  <a:cs typeface="Segoe UI" pitchFamily="34" charset="0"/>
                </a:endParaRPr>
              </a:p>
            </p:txBody>
          </p:sp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5CB494D-B0D1-4595-B82A-D4A2346F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1043" y="3440011"/>
              <a:ext cx="773249" cy="74653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A234835-F472-4615-9258-3BCBD7FF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981" y="3438790"/>
              <a:ext cx="773249" cy="746536"/>
            </a:xfrm>
            <a:prstGeom prst="rect">
              <a:avLst/>
            </a:prstGeom>
          </p:spPr>
        </p:pic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44897701-B7A2-4888-84F4-17233E207638}"/>
                </a:ext>
              </a:extLst>
            </p:cNvPr>
            <p:cNvSpPr txBox="1"/>
            <p:nvPr/>
          </p:nvSpPr>
          <p:spPr>
            <a:xfrm>
              <a:off x="1874924" y="4335373"/>
              <a:ext cx="802854" cy="34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운영 스토리지</a:t>
              </a:r>
              <a:endParaRPr lang="en-US" sz="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69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6A556B4B-3887-4370-B351-DEF5E6720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57" y="2621682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0A7436E2-9A05-4736-B8D3-774EE193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089" y="2617899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E97B39D-1128-4957-9518-E6C669EDB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182" y="2617899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Isosceles Triangle 50">
              <a:extLst>
                <a:ext uri="{FF2B5EF4-FFF2-40B4-BE49-F238E27FC236}">
                  <a16:creationId xmlns:a16="http://schemas.microsoft.com/office/drawing/2014/main" id="{DA2A90EA-F6F1-4F93-86A4-FBBEE88DC7A6}"/>
                </a:ext>
              </a:extLst>
            </p:cNvPr>
            <p:cNvSpPr/>
            <p:nvPr/>
          </p:nvSpPr>
          <p:spPr bwMode="auto">
            <a:xfrm rot="10800000">
              <a:off x="1308634" y="3360263"/>
              <a:ext cx="1802151" cy="247863"/>
            </a:xfrm>
            <a:prstGeom prst="triangle">
              <a:avLst>
                <a:gd name="adj" fmla="val 47886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05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7DFAE87-E000-4219-A110-9BB06593C984}"/>
                </a:ext>
              </a:extLst>
            </p:cNvPr>
            <p:cNvSpPr/>
            <p:nvPr/>
          </p:nvSpPr>
          <p:spPr>
            <a:xfrm>
              <a:off x="875570" y="2284785"/>
              <a:ext cx="2692400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76CF45-1556-47DC-BA5B-D97E93CB517E}"/>
                </a:ext>
              </a:extLst>
            </p:cNvPr>
            <p:cNvSpPr/>
            <p:nvPr/>
          </p:nvSpPr>
          <p:spPr>
            <a:xfrm>
              <a:off x="875570" y="2479150"/>
              <a:ext cx="2692400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B9F4447-0B27-4AE1-B6C3-4C05233D75D4}"/>
                </a:ext>
              </a:extLst>
            </p:cNvPr>
            <p:cNvGrpSpPr/>
            <p:nvPr/>
          </p:nvGrpSpPr>
          <p:grpSpPr>
            <a:xfrm>
              <a:off x="5834663" y="2611512"/>
              <a:ext cx="773249" cy="743672"/>
              <a:chOff x="3826717" y="2825063"/>
              <a:chExt cx="1183105" cy="1132053"/>
            </a:xfrm>
          </p:grpSpPr>
          <p:pic>
            <p:nvPicPr>
              <p:cNvPr id="76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25A8D825-9265-4DC0-A5AC-D5CC4845C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1D9ABB8-B00E-4FE5-84C5-4C4A74DC8ECE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5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5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2832D6A-9390-41BE-8C70-04ACF5A69780}"/>
                </a:ext>
              </a:extLst>
            </p:cNvPr>
            <p:cNvGrpSpPr/>
            <p:nvPr/>
          </p:nvGrpSpPr>
          <p:grpSpPr>
            <a:xfrm>
              <a:off x="6693624" y="2611512"/>
              <a:ext cx="773249" cy="743672"/>
              <a:chOff x="3826717" y="2825063"/>
              <a:chExt cx="1183105" cy="1132053"/>
            </a:xfrm>
          </p:grpSpPr>
          <p:pic>
            <p:nvPicPr>
              <p:cNvPr id="79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F18DCAAB-557A-4EE2-B397-A59B11CACA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C9A394F-7360-497C-A88F-95DEC5299CF7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5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5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8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F72792D6-73F5-4A4D-A3D8-0B1C817A5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993" y="2607423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48674D-2EBA-42E3-957A-CDB5AA95F866}"/>
                </a:ext>
              </a:extLst>
            </p:cNvPr>
            <p:cNvSpPr/>
            <p:nvPr/>
          </p:nvSpPr>
          <p:spPr>
            <a:xfrm>
              <a:off x="5635529" y="2284785"/>
              <a:ext cx="197104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6B2342B-E9D9-42C7-B589-949C03472BB9}"/>
                </a:ext>
              </a:extLst>
            </p:cNvPr>
            <p:cNvSpPr/>
            <p:nvPr/>
          </p:nvSpPr>
          <p:spPr>
            <a:xfrm>
              <a:off x="5635529" y="2479150"/>
              <a:ext cx="197104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4" name="Picture 269">
              <a:extLst>
                <a:ext uri="{FF2B5EF4-FFF2-40B4-BE49-F238E27FC236}">
                  <a16:creationId xmlns:a16="http://schemas.microsoft.com/office/drawing/2014/main" id="{19C35B28-E2B5-421D-8D65-C0D41B416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3523" y="2698296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69">
              <a:extLst>
                <a:ext uri="{FF2B5EF4-FFF2-40B4-BE49-F238E27FC236}">
                  <a16:creationId xmlns:a16="http://schemas.microsoft.com/office/drawing/2014/main" id="{413DC254-8431-4868-B707-8E4028858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3403" y="2708088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69">
              <a:extLst>
                <a:ext uri="{FF2B5EF4-FFF2-40B4-BE49-F238E27FC236}">
                  <a16:creationId xmlns:a16="http://schemas.microsoft.com/office/drawing/2014/main" id="{A2D09011-713A-4C16-AE0E-31559C7A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73283" y="2708456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69">
              <a:extLst>
                <a:ext uri="{FF2B5EF4-FFF2-40B4-BE49-F238E27FC236}">
                  <a16:creationId xmlns:a16="http://schemas.microsoft.com/office/drawing/2014/main" id="{E7A8B796-5AF6-4E51-AD5C-AFEBD2AEF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83163" y="2718248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82D5AE57-B7D7-4827-9B33-F924F9F3E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325" y="2622222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48CD9AD1-15EA-4428-AA5E-1BECFEDC8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978" y="2621025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11D26777-0056-4478-8F3E-94823C549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858" y="2621025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DA65BD22-319B-402D-B260-70D53DAAE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849" y="2616276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5E08064-2B94-4F17-BA3D-AFED3AA131D2}"/>
                </a:ext>
              </a:extLst>
            </p:cNvPr>
            <p:cNvSpPr/>
            <p:nvPr/>
          </p:nvSpPr>
          <p:spPr>
            <a:xfrm>
              <a:off x="7672610" y="2284785"/>
              <a:ext cx="154940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X86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물리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B49A544-882E-4A67-8270-331CA63C39AE}"/>
                </a:ext>
              </a:extLst>
            </p:cNvPr>
            <p:cNvSpPr/>
            <p:nvPr/>
          </p:nvSpPr>
          <p:spPr>
            <a:xfrm>
              <a:off x="7672610" y="2479150"/>
              <a:ext cx="154940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CB930EF-82AA-49D9-9F75-829E25A8F549}"/>
                </a:ext>
              </a:extLst>
            </p:cNvPr>
            <p:cNvCxnSpPr>
              <a:cxnSpLocks/>
            </p:cNvCxnSpPr>
            <p:nvPr/>
          </p:nvCxnSpPr>
          <p:spPr>
            <a:xfrm>
              <a:off x="704755" y="1855994"/>
              <a:ext cx="865084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FB832A44-F030-4F76-B8A7-B65AC7FE036F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6621049" y="1855995"/>
              <a:ext cx="0" cy="428791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2DC3AC6-2FE7-4A80-9699-C65E823658C2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8447310" y="1862537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5BC71C83-3305-45A1-A8EF-DB1228D8DA79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2221770" y="1862537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40967E5-F9AA-480E-BDEC-C79CF6E91AA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5272605" y="1855994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961330C-4E7C-4322-B26D-BC0C7533C3B8}"/>
                </a:ext>
              </a:extLst>
            </p:cNvPr>
            <p:cNvCxnSpPr>
              <a:cxnSpLocks/>
            </p:cNvCxnSpPr>
            <p:nvPr/>
          </p:nvCxnSpPr>
          <p:spPr>
            <a:xfrm>
              <a:off x="4141836" y="1867610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F31DE0-C7EB-43BA-A775-5974E2C4DA2D}"/>
                </a:ext>
              </a:extLst>
            </p:cNvPr>
            <p:cNvSpPr txBox="1"/>
            <p:nvPr/>
          </p:nvSpPr>
          <p:spPr>
            <a:xfrm>
              <a:off x="4113634" y="2723192"/>
              <a:ext cx="829795" cy="26294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900" dirty="0">
                  <a:latin typeface="+mn-ea"/>
                </a:rPr>
                <a:t>10G*2Line</a:t>
              </a:r>
              <a:endParaRPr lang="ko-KR" altLang="en-US" sz="900" dirty="0" err="1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A57626-444B-414A-B6E5-E1884B2539CA}"/>
                </a:ext>
              </a:extLst>
            </p:cNvPr>
            <p:cNvSpPr txBox="1"/>
            <p:nvPr/>
          </p:nvSpPr>
          <p:spPr>
            <a:xfrm>
              <a:off x="4489589" y="3150167"/>
              <a:ext cx="829795" cy="26294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900" dirty="0">
                  <a:latin typeface="+mn-ea"/>
                </a:rPr>
                <a:t>10G*2Line</a:t>
              </a:r>
              <a:endParaRPr lang="ko-KR" altLang="en-US" sz="900" dirty="0" err="1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BBEAE55-A486-47B2-B4E3-D962A84B9AB6}"/>
                </a:ext>
              </a:extLst>
            </p:cNvPr>
            <p:cNvSpPr txBox="1"/>
            <p:nvPr/>
          </p:nvSpPr>
          <p:spPr>
            <a:xfrm>
              <a:off x="6611120" y="1978546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10G</a:t>
              </a:r>
              <a:endParaRPr lang="ko-KR" altLang="en-US" sz="1000" dirty="0" err="1"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F9E38-6DC2-4704-88C1-342306D54931}"/>
                </a:ext>
              </a:extLst>
            </p:cNvPr>
            <p:cNvSpPr txBox="1"/>
            <p:nvPr/>
          </p:nvSpPr>
          <p:spPr>
            <a:xfrm>
              <a:off x="2227205" y="1952620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1G</a:t>
              </a:r>
              <a:endParaRPr lang="ko-KR" altLang="en-US" sz="1000" dirty="0" err="1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8147C25-32CC-4B1D-8D9D-8DF2DF79353C}"/>
                </a:ext>
              </a:extLst>
            </p:cNvPr>
            <p:cNvSpPr txBox="1"/>
            <p:nvPr/>
          </p:nvSpPr>
          <p:spPr>
            <a:xfrm>
              <a:off x="8452876" y="1971333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1G</a:t>
              </a:r>
              <a:endParaRPr lang="ko-KR" altLang="en-US" sz="1000" dirty="0" err="1">
                <a:latin typeface="+mn-ea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59CE424-4881-463A-BEFC-46B6F8451022}"/>
                </a:ext>
              </a:extLst>
            </p:cNvPr>
            <p:cNvCxnSpPr>
              <a:cxnSpLocks/>
            </p:cNvCxnSpPr>
            <p:nvPr/>
          </p:nvCxnSpPr>
          <p:spPr>
            <a:xfrm>
              <a:off x="2577370" y="4063165"/>
              <a:ext cx="117367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4A04187-7E00-4EC6-A80E-2472F8B1CC25}"/>
                </a:ext>
              </a:extLst>
            </p:cNvPr>
            <p:cNvSpPr txBox="1"/>
            <p:nvPr/>
          </p:nvSpPr>
          <p:spPr>
            <a:xfrm>
              <a:off x="2742421" y="4087785"/>
              <a:ext cx="1127674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8G FC*2Line</a:t>
              </a:r>
              <a:endParaRPr lang="ko-KR" altLang="en-US" sz="1000" dirty="0" err="1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723AA9-1EF6-49C2-8FE0-552C02D4CB9A}"/>
              </a:ext>
            </a:extLst>
          </p:cNvPr>
          <p:cNvGrpSpPr/>
          <p:nvPr/>
        </p:nvGrpSpPr>
        <p:grpSpPr>
          <a:xfrm>
            <a:off x="5380704" y="4715846"/>
            <a:ext cx="662404" cy="1347825"/>
            <a:chOff x="6488702" y="4185326"/>
            <a:chExt cx="802853" cy="1596373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117C531-1E6A-4E83-83D1-B955F485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703" y="4185326"/>
              <a:ext cx="773249" cy="746536"/>
            </a:xfrm>
            <a:prstGeom prst="rect">
              <a:avLst/>
            </a:prstGeom>
          </p:spPr>
        </p:pic>
        <p:sp>
          <p:nvSpPr>
            <p:cNvPr id="110" name="Isosceles Triangle 50">
              <a:extLst>
                <a:ext uri="{FF2B5EF4-FFF2-40B4-BE49-F238E27FC236}">
                  <a16:creationId xmlns:a16="http://schemas.microsoft.com/office/drawing/2014/main" id="{21E967F0-F656-482C-93B3-4205F471CD7A}"/>
                </a:ext>
              </a:extLst>
            </p:cNvPr>
            <p:cNvSpPr/>
            <p:nvPr/>
          </p:nvSpPr>
          <p:spPr bwMode="auto">
            <a:xfrm rot="10800000">
              <a:off x="6488702" y="4902063"/>
              <a:ext cx="802853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20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09" name="Picture 6">
              <a:extLst>
                <a:ext uri="{FF2B5EF4-FFF2-40B4-BE49-F238E27FC236}">
                  <a16:creationId xmlns:a16="http://schemas.microsoft.com/office/drawing/2014/main" id="{25BAC655-3706-469C-95FD-4A0530C41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6896" y="5132099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36">
              <a:extLst>
                <a:ext uri="{FF2B5EF4-FFF2-40B4-BE49-F238E27FC236}">
                  <a16:creationId xmlns:a16="http://schemas.microsoft.com/office/drawing/2014/main" id="{B2EBA670-E1E5-45C5-B965-B3E2534A822D}"/>
                </a:ext>
              </a:extLst>
            </p:cNvPr>
            <p:cNvSpPr txBox="1"/>
            <p:nvPr/>
          </p:nvSpPr>
          <p:spPr>
            <a:xfrm>
              <a:off x="6596404" y="4940374"/>
              <a:ext cx="608124" cy="154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900" dirty="0">
                  <a:latin typeface="+mn-ea"/>
                  <a:cs typeface="Segoe UI" pitchFamily="34" charset="0"/>
                </a:rPr>
                <a:t>백업 서버</a:t>
              </a:r>
              <a:endParaRPr lang="ru-RU" sz="900" dirty="0" err="1">
                <a:latin typeface="+mn-ea"/>
                <a:cs typeface="Segoe UI" pitchFamily="34" charset="0"/>
              </a:endParaRPr>
            </a:p>
          </p:txBody>
        </p:sp>
      </p:grpSp>
      <p:sp>
        <p:nvSpPr>
          <p:cNvPr id="115" name="더하기 기호 114">
            <a:extLst>
              <a:ext uri="{FF2B5EF4-FFF2-40B4-BE49-F238E27FC236}">
                <a16:creationId xmlns:a16="http://schemas.microsoft.com/office/drawing/2014/main" id="{1A368BF8-D9F7-47A3-BAFE-84F600E7BAF9}"/>
              </a:ext>
            </a:extLst>
          </p:cNvPr>
          <p:cNvSpPr/>
          <p:nvPr/>
        </p:nvSpPr>
        <p:spPr bwMode="auto">
          <a:xfrm>
            <a:off x="4402598" y="4977195"/>
            <a:ext cx="659491" cy="649599"/>
          </a:xfrm>
          <a:prstGeom prst="mathPlu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BAF048-0461-4EEB-83B7-2A9E11CDC5C5}"/>
              </a:ext>
            </a:extLst>
          </p:cNvPr>
          <p:cNvGrpSpPr/>
          <p:nvPr/>
        </p:nvGrpSpPr>
        <p:grpSpPr>
          <a:xfrm>
            <a:off x="6575419" y="4711726"/>
            <a:ext cx="662404" cy="1347825"/>
            <a:chOff x="6488702" y="4185326"/>
            <a:chExt cx="802853" cy="1596373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6BCC304-048B-4BF8-A320-A5FC4D49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703" y="4185326"/>
              <a:ext cx="773249" cy="746536"/>
            </a:xfrm>
            <a:prstGeom prst="rect">
              <a:avLst/>
            </a:prstGeom>
          </p:spPr>
        </p:pic>
        <p:sp>
          <p:nvSpPr>
            <p:cNvPr id="118" name="Isosceles Triangle 50">
              <a:extLst>
                <a:ext uri="{FF2B5EF4-FFF2-40B4-BE49-F238E27FC236}">
                  <a16:creationId xmlns:a16="http://schemas.microsoft.com/office/drawing/2014/main" id="{B2C71542-6DE2-4510-AC01-BCFE7FB2B177}"/>
                </a:ext>
              </a:extLst>
            </p:cNvPr>
            <p:cNvSpPr/>
            <p:nvPr/>
          </p:nvSpPr>
          <p:spPr bwMode="auto">
            <a:xfrm rot="10800000">
              <a:off x="6488702" y="4902063"/>
              <a:ext cx="802853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20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80C7B16E-707E-4073-9EB1-5198AFF73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6896" y="5132099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ED51D058-8D8F-49C8-88B2-395E6803BA24}"/>
                </a:ext>
              </a:extLst>
            </p:cNvPr>
            <p:cNvSpPr txBox="1"/>
            <p:nvPr/>
          </p:nvSpPr>
          <p:spPr>
            <a:xfrm>
              <a:off x="6596404" y="4940374"/>
              <a:ext cx="608124" cy="154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900" dirty="0">
                  <a:latin typeface="+mn-ea"/>
                  <a:cs typeface="Segoe UI" pitchFamily="34" charset="0"/>
                </a:rPr>
                <a:t>백업 서버</a:t>
              </a:r>
              <a:endParaRPr lang="ru-RU" sz="900" dirty="0" err="1">
                <a:latin typeface="+mn-ea"/>
                <a:cs typeface="Segoe UI" pitchFamily="34" charset="0"/>
              </a:endParaRPr>
            </a:p>
          </p:txBody>
        </p:sp>
      </p:grpSp>
      <p:sp>
        <p:nvSpPr>
          <p:cNvPr id="114" name="리본: 위로 기울어짐 113">
            <a:extLst>
              <a:ext uri="{FF2B5EF4-FFF2-40B4-BE49-F238E27FC236}">
                <a16:creationId xmlns:a16="http://schemas.microsoft.com/office/drawing/2014/main" id="{48E0013A-0808-46CA-A38E-B54634E64B7C}"/>
              </a:ext>
            </a:extLst>
          </p:cNvPr>
          <p:cNvSpPr/>
          <p:nvPr/>
        </p:nvSpPr>
        <p:spPr>
          <a:xfrm>
            <a:off x="4520351" y="3825525"/>
            <a:ext cx="4928602" cy="1046151"/>
          </a:xfrm>
          <a:prstGeom prst="ribbon2">
            <a:avLst>
              <a:gd name="adj1" fmla="val 23314"/>
              <a:gd name="adj2" fmla="val 75000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600" b="1" dirty="0">
                <a:solidFill>
                  <a:srgbClr val="FF0000"/>
                </a:solidFill>
              </a:rPr>
              <a:t>다양한 형태로 확장 가능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105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50" b="1" dirty="0">
                <a:solidFill>
                  <a:schemeClr val="bg1"/>
                </a:solidFill>
                <a:sym typeface="Wingdings" panose="05000000000000000000" pitchFamily="2" charset="2"/>
              </a:rPr>
              <a:t>스케일</a:t>
            </a:r>
            <a:r>
              <a:rPr lang="en-US" altLang="ko-KR" sz="1050" b="1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r>
              <a:rPr lang="ko-KR" altLang="en-US" sz="1050" b="1" dirty="0">
                <a:solidFill>
                  <a:schemeClr val="bg1"/>
                </a:solidFill>
                <a:sym typeface="Wingdings" panose="05000000000000000000" pitchFamily="2" charset="2"/>
              </a:rPr>
              <a:t>아웃 형태로 </a:t>
            </a:r>
            <a:r>
              <a:rPr lang="ko-KR" altLang="en-US" sz="1050" b="1" dirty="0">
                <a:solidFill>
                  <a:schemeClr val="bg1"/>
                </a:solidFill>
              </a:rPr>
              <a:t>성능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용량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성능</a:t>
            </a:r>
            <a:r>
              <a:rPr lang="en-US" altLang="ko-KR" sz="1050" b="1" dirty="0">
                <a:solidFill>
                  <a:schemeClr val="bg1"/>
                </a:solidFill>
              </a:rPr>
              <a:t>+</a:t>
            </a:r>
            <a:r>
              <a:rPr lang="ko-KR" altLang="en-US" sz="1050" b="1" dirty="0">
                <a:solidFill>
                  <a:schemeClr val="bg1"/>
                </a:solidFill>
              </a:rPr>
              <a:t>용량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소산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백업 장치 구축 가능 </a:t>
            </a: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별도 라이선스 비용 없음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36708DC4-1C1A-484B-9BD1-CD98571F35E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29" y="4869499"/>
            <a:ext cx="717481" cy="894744"/>
          </a:xfrm>
          <a:prstGeom prst="rect">
            <a:avLst/>
          </a:prstGeom>
        </p:spPr>
      </p:pic>
      <p:pic>
        <p:nvPicPr>
          <p:cNvPr id="1036" name="Picture 12" descr="Data Tape Drive icon">
            <a:extLst>
              <a:ext uri="{FF2B5EF4-FFF2-40B4-BE49-F238E27FC236}">
                <a16:creationId xmlns:a16="http://schemas.microsoft.com/office/drawing/2014/main" id="{1512E393-4D5A-4E22-B11A-81DDC518B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02" y="5048785"/>
            <a:ext cx="253321" cy="25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Data Tape Drive icon">
            <a:extLst>
              <a:ext uri="{FF2B5EF4-FFF2-40B4-BE49-F238E27FC236}">
                <a16:creationId xmlns:a16="http://schemas.microsoft.com/office/drawing/2014/main" id="{B5E68FAE-91B7-4F8E-9DEF-0CA1B3EE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56" y="5260640"/>
            <a:ext cx="253321" cy="25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ED003-04BA-4BF8-A551-E725EFBB95D2}"/>
              </a:ext>
            </a:extLst>
          </p:cNvPr>
          <p:cNvSpPr txBox="1"/>
          <p:nvPr/>
        </p:nvSpPr>
        <p:spPr>
          <a:xfrm>
            <a:off x="5103683" y="5858970"/>
            <a:ext cx="1106614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주 센터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확장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D9F695-9BAB-4F13-8F0E-4775FD8718CF}"/>
              </a:ext>
            </a:extLst>
          </p:cNvPr>
          <p:cNvSpPr txBox="1"/>
          <p:nvPr/>
        </p:nvSpPr>
        <p:spPr>
          <a:xfrm>
            <a:off x="6254118" y="5850317"/>
            <a:ext cx="1208756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/>
              <a:t>DR</a:t>
            </a:r>
            <a:r>
              <a:rPr lang="ko-KR" altLang="en-US" sz="1200" b="1" dirty="0"/>
              <a:t> 센터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소산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복제 구축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B50290-A408-4EE6-A3D9-DCC615B35510}"/>
              </a:ext>
            </a:extLst>
          </p:cNvPr>
          <p:cNvSpPr txBox="1"/>
          <p:nvPr/>
        </p:nvSpPr>
        <p:spPr>
          <a:xfrm>
            <a:off x="7636998" y="5863149"/>
            <a:ext cx="1361238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테이프 아웃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en-US" altLang="ko-KR" sz="1200" b="1" dirty="0"/>
              <a:t>/</a:t>
            </a:r>
            <a:r>
              <a:rPr lang="ko-KR" altLang="en-US" sz="1200" b="1" dirty="0"/>
              <a:t> 클라우드</a:t>
            </a:r>
          </a:p>
        </p:txBody>
      </p:sp>
    </p:spTree>
    <p:extLst>
      <p:ext uri="{BB962C8B-B14F-4D97-AF65-F5344CB8AC3E}">
        <p14:creationId xmlns:p14="http://schemas.microsoft.com/office/powerpoint/2010/main" val="38282858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모서리가 둥근 직사각형 82">
            <a:extLst>
              <a:ext uri="{FF2B5EF4-FFF2-40B4-BE49-F238E27FC236}">
                <a16:creationId xmlns:a16="http://schemas.microsoft.com/office/drawing/2014/main" id="{5A8E1FE9-C364-49F9-9DDF-100A139AC662}"/>
              </a:ext>
            </a:extLst>
          </p:cNvPr>
          <p:cNvSpPr/>
          <p:nvPr/>
        </p:nvSpPr>
        <p:spPr>
          <a:xfrm>
            <a:off x="541624" y="1828552"/>
            <a:ext cx="8776259" cy="2692192"/>
          </a:xfrm>
          <a:prstGeom prst="roundRect">
            <a:avLst>
              <a:gd name="adj" fmla="val 453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구성안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타사 대비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90D85-7FB8-4BAA-8E56-F6EAD686A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73E6CB6-3400-4E83-B57F-A90D7B0DF6AF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521087" cy="526858"/>
          </a:xfrm>
          <a:prstGeom prst="rect">
            <a:avLst/>
          </a:prstGeom>
        </p:spPr>
        <p:txBody>
          <a:bodyPr/>
          <a:lstStyle>
            <a:lvl1pPr indent="0" defTabSz="51435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cs typeface="Arial" panose="020B0604020202020204" pitchFamily="34" charset="0"/>
              </a:defRPr>
            </a:lvl1pPr>
            <a:lvl2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2pPr>
            <a:lvl3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3pPr>
            <a:lvl4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4pPr>
            <a:lvl5pPr marL="11572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/>
            </a:lvl5pPr>
            <a:lvl6pPr marL="141446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6pPr>
            <a:lvl7pPr marL="167163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7pPr>
            <a:lvl8pPr marL="192881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8pPr>
            <a:lvl9pPr marL="21859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9pPr>
          </a:lstStyle>
          <a:p>
            <a:r>
              <a:rPr lang="ko-KR" altLang="en-US"/>
              <a:t>빔 소프트웨어는 </a:t>
            </a:r>
            <a:r>
              <a:rPr lang="ko-KR" altLang="en-US" dirty="0"/>
              <a:t>업계 유일의 통합 백업 솔루션으로 단일 제품</a:t>
            </a:r>
            <a:r>
              <a:rPr lang="en-US" altLang="ko-KR" dirty="0"/>
              <a:t>, </a:t>
            </a:r>
            <a:r>
              <a:rPr lang="ko-KR" altLang="en-US" dirty="0"/>
              <a:t>라이선스를 통해 모든 가상화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데이터 베이스</a:t>
            </a:r>
            <a:r>
              <a:rPr lang="en-US" altLang="ko-KR" dirty="0"/>
              <a:t>, </a:t>
            </a:r>
            <a:r>
              <a:rPr lang="ko-KR" altLang="en-US" dirty="0"/>
              <a:t>어플리케이션</a:t>
            </a:r>
            <a:r>
              <a:rPr lang="en-US" altLang="ko-KR" dirty="0"/>
              <a:t>), OS </a:t>
            </a:r>
            <a:r>
              <a:rPr lang="ko-KR" altLang="en-US" dirty="0"/>
              <a:t>백업</a:t>
            </a:r>
            <a:r>
              <a:rPr lang="en-US" altLang="ko-KR" dirty="0"/>
              <a:t>(BMR)</a:t>
            </a:r>
            <a:r>
              <a:rPr lang="ko-KR" altLang="en-US" dirty="0"/>
              <a:t>에 대한 보호가 가능한 구성을 제공합니다</a:t>
            </a:r>
            <a:r>
              <a:rPr lang="en-US" altLang="ko-KR" dirty="0"/>
              <a:t>.</a:t>
            </a:r>
            <a:endParaRPr lang="ko-KR" altLang="en-US" sz="1100" dirty="0"/>
          </a:p>
        </p:txBody>
      </p:sp>
      <p:pic>
        <p:nvPicPr>
          <p:cNvPr id="10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ACEBDD5E-D31C-46F7-A13C-8AF00C7F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40" y="3473965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D5D03661-A34B-4EFB-890C-E5E13C2A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72" y="3470182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38427B13-DFFB-45F5-BE37-906175BC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65" y="3470182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26B04C2-635A-45B4-9DE8-0601B07C1CE0}"/>
              </a:ext>
            </a:extLst>
          </p:cNvPr>
          <p:cNvSpPr/>
          <p:nvPr/>
        </p:nvSpPr>
        <p:spPr>
          <a:xfrm>
            <a:off x="937953" y="3137068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379D470-7D28-4EF5-84CA-3CCE77E6ED8E}"/>
              </a:ext>
            </a:extLst>
          </p:cNvPr>
          <p:cNvSpPr/>
          <p:nvPr/>
        </p:nvSpPr>
        <p:spPr>
          <a:xfrm>
            <a:off x="937953" y="3331433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D6B0BC-6C70-4EF4-B74E-B7812C3B42C9}"/>
              </a:ext>
            </a:extLst>
          </p:cNvPr>
          <p:cNvGrpSpPr/>
          <p:nvPr/>
        </p:nvGrpSpPr>
        <p:grpSpPr>
          <a:xfrm>
            <a:off x="4021522" y="3463795"/>
            <a:ext cx="773249" cy="743672"/>
            <a:chOff x="3826717" y="2825063"/>
            <a:chExt cx="1183105" cy="1132053"/>
          </a:xfrm>
        </p:grpSpPr>
        <p:pic>
          <p:nvPicPr>
            <p:cNvPr id="127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FBFF976C-D479-4825-8408-CA20D77D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5926C3B-B182-494B-B2C4-95EDA68712C6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95D9849-9C41-4946-92EE-9B34F6603C77}"/>
              </a:ext>
            </a:extLst>
          </p:cNvPr>
          <p:cNvGrpSpPr/>
          <p:nvPr/>
        </p:nvGrpSpPr>
        <p:grpSpPr>
          <a:xfrm>
            <a:off x="4880483" y="3463795"/>
            <a:ext cx="773249" cy="743672"/>
            <a:chOff x="3826717" y="2825063"/>
            <a:chExt cx="1183105" cy="1132053"/>
          </a:xfrm>
        </p:grpSpPr>
        <p:pic>
          <p:nvPicPr>
            <p:cNvPr id="13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128A42B3-4C44-4DE7-868B-2A20C0C46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7BFFE0E-505F-4FF0-8DEE-14A453C1A5A5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3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E55E924-0151-4FBB-AD5F-D135CD2E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52" y="345970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4174A6E-FCAC-42D8-826E-F9218F27429C}"/>
              </a:ext>
            </a:extLst>
          </p:cNvPr>
          <p:cNvSpPr/>
          <p:nvPr/>
        </p:nvSpPr>
        <p:spPr>
          <a:xfrm>
            <a:off x="3822388" y="3137068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2A26849-0C96-4082-857B-8CEB14AC81B7}"/>
              </a:ext>
            </a:extLst>
          </p:cNvPr>
          <p:cNvSpPr/>
          <p:nvPr/>
        </p:nvSpPr>
        <p:spPr>
          <a:xfrm>
            <a:off x="3822388" y="3331433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5" name="Picture 269">
            <a:extLst>
              <a:ext uri="{FF2B5EF4-FFF2-40B4-BE49-F238E27FC236}">
                <a16:creationId xmlns:a16="http://schemas.microsoft.com/office/drawing/2014/main" id="{8942191E-6975-4910-BC82-0498A2CC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054" y="3543006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69">
            <a:extLst>
              <a:ext uri="{FF2B5EF4-FFF2-40B4-BE49-F238E27FC236}">
                <a16:creationId xmlns:a16="http://schemas.microsoft.com/office/drawing/2014/main" id="{55D04A73-C424-409F-9619-5269B574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934" y="3552798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69">
            <a:extLst>
              <a:ext uri="{FF2B5EF4-FFF2-40B4-BE49-F238E27FC236}">
                <a16:creationId xmlns:a16="http://schemas.microsoft.com/office/drawing/2014/main" id="{D335DFFD-77E4-4CB1-BB88-A9FEB5F4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4814" y="3553166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69">
            <a:extLst>
              <a:ext uri="{FF2B5EF4-FFF2-40B4-BE49-F238E27FC236}">
                <a16:creationId xmlns:a16="http://schemas.microsoft.com/office/drawing/2014/main" id="{125CD11F-6C01-4462-A106-33D2982D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4694" y="3562958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E16E9C16-65C6-4417-8095-52334B1A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56" y="3466932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79E5CC2-3E90-4635-85CC-CC146064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09" y="3465735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7E37E3EA-56FD-434C-A916-E714270A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89" y="3465735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484B5B0B-F66E-4C2D-A881-92288839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80" y="346098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BBAA27-7B3A-4BB9-929F-8AE9A488EABF}"/>
              </a:ext>
            </a:extLst>
          </p:cNvPr>
          <p:cNvSpPr/>
          <p:nvPr/>
        </p:nvSpPr>
        <p:spPr>
          <a:xfrm>
            <a:off x="6824141" y="3129495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1626D87-30B0-4526-ABEA-112DACD033C7}"/>
              </a:ext>
            </a:extLst>
          </p:cNvPr>
          <p:cNvSpPr/>
          <p:nvPr/>
        </p:nvSpPr>
        <p:spPr>
          <a:xfrm>
            <a:off x="6824141" y="3323860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6" name="Picture 6" descr="C:\Users\sales\Desktop\windows-server.jpg">
            <a:extLst>
              <a:ext uri="{FF2B5EF4-FFF2-40B4-BE49-F238E27FC236}">
                <a16:creationId xmlns:a16="http://schemas.microsoft.com/office/drawing/2014/main" id="{B21B8C0B-67C5-44AD-BFBA-E0BD9C000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35896" r="10751" b="37027"/>
          <a:stretch/>
        </p:blipFill>
        <p:spPr bwMode="auto">
          <a:xfrm>
            <a:off x="5107203" y="1947072"/>
            <a:ext cx="1693540" cy="33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7" descr="C:\Users\sales\Desktop\untitled.png">
            <a:extLst>
              <a:ext uri="{FF2B5EF4-FFF2-40B4-BE49-F238E27FC236}">
                <a16:creationId xmlns:a16="http://schemas.microsoft.com/office/drawing/2014/main" id="{B9B1BEDE-DD24-438D-B42D-6B55C355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66" y="1880949"/>
            <a:ext cx="1008106" cy="3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C:\Users\sales\Desktop\vmware_cloud_logo.jpg">
            <a:extLst>
              <a:ext uri="{FF2B5EF4-FFF2-40B4-BE49-F238E27FC236}">
                <a16:creationId xmlns:a16="http://schemas.microsoft.com/office/drawing/2014/main" id="{49D1BAE4-689A-4252-9703-2A56CE24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4" y="1989469"/>
            <a:ext cx="790891" cy="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C:\Users\sales\Desktop\MicrosoftHyper-V-Logo.png">
            <a:extLst>
              <a:ext uri="{FF2B5EF4-FFF2-40B4-BE49-F238E27FC236}">
                <a16:creationId xmlns:a16="http://schemas.microsoft.com/office/drawing/2014/main" id="{38FB14C8-338C-40A1-9E62-FCD6D5D2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95" y="2341666"/>
            <a:ext cx="1128264" cy="3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changeì ëí ì´ë¯¸ì§ ê²ìê²°ê³¼">
            <a:extLst>
              <a:ext uri="{FF2B5EF4-FFF2-40B4-BE49-F238E27FC236}">
                <a16:creationId xmlns:a16="http://schemas.microsoft.com/office/drawing/2014/main" id="{5FB0AD33-890E-4863-B533-1688C4E4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36" y="2301548"/>
            <a:ext cx="1307483" cy="44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ve directoryì ëí ì´ë¯¸ì§ ê²ìê²°ê³¼">
            <a:extLst>
              <a:ext uri="{FF2B5EF4-FFF2-40B4-BE49-F238E27FC236}">
                <a16:creationId xmlns:a16="http://schemas.microsoft.com/office/drawing/2014/main" id="{8536B5A4-BB8A-46CE-8770-1BDBA7B2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31" y="2076897"/>
            <a:ext cx="1677206" cy="7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tanixì ëí ì´ë¯¸ì§ ê²ìê²°ê³¼">
            <a:extLst>
              <a:ext uri="{FF2B5EF4-FFF2-40B4-BE49-F238E27FC236}">
                <a16:creationId xmlns:a16="http://schemas.microsoft.com/office/drawing/2014/main" id="{0B9865CC-CC4A-4174-81B6-BA3D9114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19" y="1913842"/>
            <a:ext cx="713032" cy="5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ssqlì ëí ì´ë¯¸ì§ ê²ìê²°ê³¼">
            <a:extLst>
              <a:ext uri="{FF2B5EF4-FFF2-40B4-BE49-F238E27FC236}">
                <a16:creationId xmlns:a16="http://schemas.microsoft.com/office/drawing/2014/main" id="{A4D196CE-8AAF-4DA8-B56E-5EF6DAF51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33" y="2162251"/>
            <a:ext cx="1172039" cy="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racleì ëí ì´ë¯¸ì§ ê²ìê²°ê³¼">
            <a:extLst>
              <a:ext uri="{FF2B5EF4-FFF2-40B4-BE49-F238E27FC236}">
                <a16:creationId xmlns:a16="http://schemas.microsoft.com/office/drawing/2014/main" id="{34BC9A2A-261C-4C0E-A607-BF935191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971" y="1852512"/>
            <a:ext cx="883560" cy="5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1D693FF1-C622-49D5-B489-3B51B50944FB}"/>
              </a:ext>
            </a:extLst>
          </p:cNvPr>
          <p:cNvSpPr/>
          <p:nvPr/>
        </p:nvSpPr>
        <p:spPr>
          <a:xfrm>
            <a:off x="1145102" y="2278105"/>
            <a:ext cx="3807898" cy="2486983"/>
          </a:xfrm>
          <a:prstGeom prst="ellipse">
            <a:avLst/>
          </a:prstGeom>
          <a:solidFill>
            <a:srgbClr val="92D050">
              <a:alpha val="60000"/>
            </a:srgbClr>
          </a:solidFill>
          <a:ln w="381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27" latinLnBrk="0"/>
            <a:r>
              <a:rPr lang="ko-KR" altLang="en-US" sz="28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endParaRPr lang="en-US" altLang="ko-KR" sz="28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ko-KR" altLang="en-US" sz="20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 라이선스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라이선스로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수량에 상관없이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가능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백업 모듈 포함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CBDC81F5-8662-4A46-8361-C10A509B4201}"/>
              </a:ext>
            </a:extLst>
          </p:cNvPr>
          <p:cNvSpPr/>
          <p:nvPr/>
        </p:nvSpPr>
        <p:spPr>
          <a:xfrm>
            <a:off x="5413648" y="2374505"/>
            <a:ext cx="3869023" cy="2302154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 w="381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27" latinLnBrk="0"/>
            <a:r>
              <a:rPr lang="ko-KR" altLang="en-US" sz="28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물리서버</a:t>
            </a:r>
            <a:endParaRPr lang="en-US" altLang="ko-KR" sz="28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ko-KR" altLang="en-US" sz="20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대당 라이선스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라이선스 및 에이전트로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가능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백업 모듈 포함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7E9BCED-62B5-420D-A89E-D0EABC1B8792}"/>
              </a:ext>
            </a:extLst>
          </p:cNvPr>
          <p:cNvGrpSpPr/>
          <p:nvPr/>
        </p:nvGrpSpPr>
        <p:grpSpPr>
          <a:xfrm>
            <a:off x="4051924" y="5562515"/>
            <a:ext cx="1802151" cy="891442"/>
            <a:chOff x="2140321" y="1803936"/>
            <a:chExt cx="1802151" cy="891442"/>
          </a:xfrm>
        </p:grpSpPr>
        <p:sp>
          <p:nvSpPr>
            <p:cNvPr id="163" name="Isosceles Triangle 50">
              <a:extLst>
                <a:ext uri="{FF2B5EF4-FFF2-40B4-BE49-F238E27FC236}">
                  <a16:creationId xmlns:a16="http://schemas.microsoft.com/office/drawing/2014/main" id="{E97C68C1-7DB1-40C2-8E84-08B0806635C2}"/>
                </a:ext>
              </a:extLst>
            </p:cNvPr>
            <p:cNvSpPr/>
            <p:nvPr/>
          </p:nvSpPr>
          <p:spPr bwMode="auto">
            <a:xfrm rot="10800000">
              <a:off x="2140321" y="1803936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65" name="Picture 6">
              <a:extLst>
                <a:ext uri="{FF2B5EF4-FFF2-40B4-BE49-F238E27FC236}">
                  <a16:creationId xmlns:a16="http://schemas.microsoft.com/office/drawing/2014/main" id="{D1856792-6ADC-4B39-B2F3-430DC7EC1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36">
              <a:extLst>
                <a:ext uri="{FF2B5EF4-FFF2-40B4-BE49-F238E27FC236}">
                  <a16:creationId xmlns:a16="http://schemas.microsoft.com/office/drawing/2014/main" id="{EF2D696B-65FC-43FE-B8DA-2F1E4F396737}"/>
                </a:ext>
              </a:extLst>
            </p:cNvPr>
            <p:cNvSpPr txBox="1"/>
            <p:nvPr/>
          </p:nvSpPr>
          <p:spPr>
            <a:xfrm>
              <a:off x="2746884" y="1840507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AEAC31A4-BD2D-49F2-BBF3-238A5C17A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9806" y="4846421"/>
            <a:ext cx="773249" cy="746536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2AC82EC8-68C3-45B5-A890-F47F8871E1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4744" y="4845200"/>
            <a:ext cx="773249" cy="746536"/>
          </a:xfrm>
          <a:prstGeom prst="rect">
            <a:avLst/>
          </a:prstGeom>
        </p:spPr>
      </p:pic>
      <p:pic>
        <p:nvPicPr>
          <p:cNvPr id="171" name="Picture 239" descr="화살표_4">
            <a:extLst>
              <a:ext uri="{FF2B5EF4-FFF2-40B4-BE49-F238E27FC236}">
                <a16:creationId xmlns:a16="http://schemas.microsoft.com/office/drawing/2014/main" id="{BBD9C957-37DE-49C9-8A1E-0D69DDDF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095036" y="4343244"/>
            <a:ext cx="5669433" cy="10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1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1.1.2 </a:t>
            </a:r>
            <a:r>
              <a:rPr lang="ko-KR" altLang="en-US" dirty="0"/>
              <a:t>제안 범위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500" y="1080000"/>
            <a:ext cx="9527665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이랜드 </a:t>
            </a:r>
            <a:r>
              <a:rPr lang="ko-KR" altLang="en-US" dirty="0" err="1">
                <a:latin typeface="+mn-ea"/>
              </a:rPr>
              <a:t>시스템스</a:t>
            </a:r>
            <a:r>
              <a:rPr lang="ko-KR" altLang="en-US" dirty="0">
                <a:latin typeface="+mn-ea"/>
              </a:rPr>
              <a:t> 통합 백업 환경에 적합한 단일 통합 관리 기반의 백업 </a:t>
            </a:r>
            <a:r>
              <a:rPr lang="en-US" altLang="ko-KR" dirty="0">
                <a:latin typeface="+mn-ea"/>
              </a:rPr>
              <a:t>S/W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H/W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선정하고 이를 이용한 최적의 구축을 위해 백업 전문가 중심의 인력 투입으로 성공적인 사업 수행을 담보합니다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849950-F768-48CB-863D-99B7F1806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5</a:t>
            </a:fld>
            <a:endParaRPr lang="ko-KR" altLang="en-US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94031A-CAA3-44F2-8622-3DFAC65B1934}"/>
              </a:ext>
            </a:extLst>
          </p:cNvPr>
          <p:cNvSpPr/>
          <p:nvPr/>
        </p:nvSpPr>
        <p:spPr>
          <a:xfrm>
            <a:off x="3701429" y="1740723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사업 부분별 내용</a:t>
            </a:r>
            <a:endParaRPr lang="ko-KR" altLang="en-US" sz="1200" b="1" baseline="30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A2F5E3-A737-4D2D-9AA6-78222A624765}"/>
              </a:ext>
            </a:extLst>
          </p:cNvPr>
          <p:cNvGrpSpPr/>
          <p:nvPr/>
        </p:nvGrpSpPr>
        <p:grpSpPr>
          <a:xfrm>
            <a:off x="434176" y="2233889"/>
            <a:ext cx="9045343" cy="4166913"/>
            <a:chOff x="739775" y="2233889"/>
            <a:chExt cx="8461376" cy="4166913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EF3A965B-03A2-480D-B72E-BEB919919F3B}"/>
                </a:ext>
              </a:extLst>
            </p:cNvPr>
            <p:cNvSpPr/>
            <p:nvPr/>
          </p:nvSpPr>
          <p:spPr>
            <a:xfrm>
              <a:off x="739775" y="2392354"/>
              <a:ext cx="1197790" cy="1885379"/>
            </a:xfrm>
            <a:prstGeom prst="roundRect">
              <a:avLst>
                <a:gd name="adj" fmla="val 5691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단일 통합관리</a:t>
              </a:r>
              <a:br>
                <a:rPr lang="en-US" altLang="ko-KR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기반의 백업 </a:t>
              </a: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관리체계 확보</a:t>
              </a:r>
            </a:p>
          </p:txBody>
        </p:sp>
        <p:sp>
          <p:nvSpPr>
            <p:cNvPr id="54" name="모서리가 둥근 직사각형 52">
              <a:extLst>
                <a:ext uri="{FF2B5EF4-FFF2-40B4-BE49-F238E27FC236}">
                  <a16:creationId xmlns:a16="http://schemas.microsoft.com/office/drawing/2014/main" id="{70948836-BD41-44F2-9042-935DE40F2C32}"/>
                </a:ext>
              </a:extLst>
            </p:cNvPr>
            <p:cNvSpPr/>
            <p:nvPr/>
          </p:nvSpPr>
          <p:spPr>
            <a:xfrm>
              <a:off x="739775" y="4377654"/>
              <a:ext cx="1197790" cy="1885379"/>
            </a:xfrm>
            <a:prstGeom prst="roundRect">
              <a:avLst>
                <a:gd name="adj" fmla="val 580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고객을</a:t>
              </a: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생각하는</a:t>
              </a: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사업자</a:t>
              </a: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9A64981A-6C88-4D67-A80C-C343D428CD59}"/>
                </a:ext>
              </a:extLst>
            </p:cNvPr>
            <p:cNvSpPr/>
            <p:nvPr/>
          </p:nvSpPr>
          <p:spPr>
            <a:xfrm>
              <a:off x="1593385" y="2255567"/>
              <a:ext cx="7483571" cy="4145235"/>
            </a:xfrm>
            <a:custGeom>
              <a:avLst/>
              <a:gdLst/>
              <a:ahLst/>
              <a:cxnLst/>
              <a:rect l="l" t="t" r="r" b="b"/>
              <a:pathLst>
                <a:path w="8532676" h="4062325">
                  <a:moveTo>
                    <a:pt x="496669" y="0"/>
                  </a:moveTo>
                  <a:lnTo>
                    <a:pt x="496670" y="0"/>
                  </a:lnTo>
                  <a:lnTo>
                    <a:pt x="8532676" y="0"/>
                  </a:lnTo>
                  <a:lnTo>
                    <a:pt x="8532676" y="4061844"/>
                  </a:lnTo>
                  <a:lnTo>
                    <a:pt x="496669" y="4061844"/>
                  </a:lnTo>
                  <a:cubicBezTo>
                    <a:pt x="496669" y="4062005"/>
                    <a:pt x="496669" y="4062165"/>
                    <a:pt x="496669" y="4062325"/>
                  </a:cubicBezTo>
                  <a:cubicBezTo>
                    <a:pt x="359517" y="4062325"/>
                    <a:pt x="248334" y="3889384"/>
                    <a:pt x="248334" y="3676051"/>
                  </a:cubicBezTo>
                  <a:cubicBezTo>
                    <a:pt x="248334" y="3256513"/>
                    <a:pt x="248335" y="2836975"/>
                    <a:pt x="248335" y="2417437"/>
                  </a:cubicBezTo>
                  <a:cubicBezTo>
                    <a:pt x="248335" y="2204104"/>
                    <a:pt x="137152" y="2031163"/>
                    <a:pt x="0" y="2031163"/>
                  </a:cubicBezTo>
                  <a:cubicBezTo>
                    <a:pt x="137152" y="2031163"/>
                    <a:pt x="248335" y="1858222"/>
                    <a:pt x="248335" y="1644889"/>
                  </a:cubicBezTo>
                  <a:lnTo>
                    <a:pt x="248335" y="386274"/>
                  </a:lnTo>
                  <a:cubicBezTo>
                    <a:pt x="248335" y="172942"/>
                    <a:pt x="359517" y="1"/>
                    <a:pt x="4966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2" name="Picture 2" descr="C:\Users\Judy Samsung\Downloads\settings.png">
              <a:extLst>
                <a:ext uri="{FF2B5EF4-FFF2-40B4-BE49-F238E27FC236}">
                  <a16:creationId xmlns:a16="http://schemas.microsoft.com/office/drawing/2014/main" id="{4814EACB-A858-49F9-A6E2-01C5AA1A6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12" y="2572269"/>
              <a:ext cx="500326" cy="58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udy Samsung\Downloads\man (1).png">
              <a:extLst>
                <a:ext uri="{FF2B5EF4-FFF2-40B4-BE49-F238E27FC236}">
                  <a16:creationId xmlns:a16="http://schemas.microsoft.com/office/drawing/2014/main" id="{7E756E86-9409-43CC-B34E-B9D570436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669" y="5782245"/>
              <a:ext cx="425082" cy="49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udy Samsung\Downloads\man (1).png">
              <a:extLst>
                <a:ext uri="{FF2B5EF4-FFF2-40B4-BE49-F238E27FC236}">
                  <a16:creationId xmlns:a16="http://schemas.microsoft.com/office/drawing/2014/main" id="{8FC1F3B3-F450-4C3E-9884-D3C36258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081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Judy Samsung\Downloads\man (1).png">
              <a:extLst>
                <a:ext uri="{FF2B5EF4-FFF2-40B4-BE49-F238E27FC236}">
                  <a16:creationId xmlns:a16="http://schemas.microsoft.com/office/drawing/2014/main" id="{3344FE0D-67A3-433B-8DF1-C309E8E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988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41DB3CE5-5ABB-4CA8-B668-F448177B8FD4}"/>
                </a:ext>
              </a:extLst>
            </p:cNvPr>
            <p:cNvSpPr/>
            <p:nvPr/>
          </p:nvSpPr>
          <p:spPr>
            <a:xfrm rot="5400000">
              <a:off x="9078819" y="267240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54447-BD86-48B4-91F1-8CA652EC46D3}"/>
                </a:ext>
              </a:extLst>
            </p:cNvPr>
            <p:cNvSpPr/>
            <p:nvPr/>
          </p:nvSpPr>
          <p:spPr>
            <a:xfrm>
              <a:off x="1974480" y="2424946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양쪽 모서리가 둥근 사각형 68">
              <a:extLst>
                <a:ext uri="{FF2B5EF4-FFF2-40B4-BE49-F238E27FC236}">
                  <a16:creationId xmlns:a16="http://schemas.microsoft.com/office/drawing/2014/main" id="{0B62172F-E822-4353-BCC0-1BFA15470CE1}"/>
                </a:ext>
              </a:extLst>
            </p:cNvPr>
            <p:cNvSpPr/>
            <p:nvPr/>
          </p:nvSpPr>
          <p:spPr>
            <a:xfrm>
              <a:off x="2066413" y="2408914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백업 시스템 도입 및 구축 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B90A1A5-935A-470A-B163-C4A7491A7656}"/>
                </a:ext>
              </a:extLst>
            </p:cNvPr>
            <p:cNvSpPr/>
            <p:nvPr/>
          </p:nvSpPr>
          <p:spPr>
            <a:xfrm>
              <a:off x="8180940" y="2233889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 </a:t>
              </a:r>
              <a: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SW, HW </a:t>
              </a: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부문</a:t>
              </a: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DDF824EA-95ED-49AF-B186-C60C500F343B}"/>
                </a:ext>
              </a:extLst>
            </p:cNvPr>
            <p:cNvSpPr/>
            <p:nvPr/>
          </p:nvSpPr>
          <p:spPr>
            <a:xfrm rot="5400000">
              <a:off x="9078819" y="3780378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A3F5EA-5415-4CAB-95D9-943163CEF678}"/>
                </a:ext>
              </a:extLst>
            </p:cNvPr>
            <p:cNvSpPr/>
            <p:nvPr/>
          </p:nvSpPr>
          <p:spPr>
            <a:xfrm>
              <a:off x="1974480" y="3532919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양쪽 모서리가 둥근 사각형 71">
              <a:extLst>
                <a:ext uri="{FF2B5EF4-FFF2-40B4-BE49-F238E27FC236}">
                  <a16:creationId xmlns:a16="http://schemas.microsoft.com/office/drawing/2014/main" id="{0CA664A4-85C0-4D8A-B8FA-0923477CBCA3}"/>
                </a:ext>
              </a:extLst>
            </p:cNvPr>
            <p:cNvSpPr/>
            <p:nvPr/>
          </p:nvSpPr>
          <p:spPr>
            <a:xfrm>
              <a:off x="2066413" y="3516887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안정성을 최우선시하는 사업 이행 및 전문인력 투입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0E3CCBB-4770-4D1A-A535-C3A0539AFA55}"/>
                </a:ext>
              </a:extLst>
            </p:cNvPr>
            <p:cNvSpPr/>
            <p:nvPr/>
          </p:nvSpPr>
          <p:spPr>
            <a:xfrm>
              <a:off x="8180940" y="3341917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이행 및 보안 부문</a:t>
              </a: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A846049D-E97A-4FCF-A04B-D08148679545}"/>
                </a:ext>
              </a:extLst>
            </p:cNvPr>
            <p:cNvSpPr/>
            <p:nvPr/>
          </p:nvSpPr>
          <p:spPr>
            <a:xfrm rot="5400000">
              <a:off x="9078819" y="4886277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A691A0-24FD-43DF-AD1E-330CB8A9E9F1}"/>
                </a:ext>
              </a:extLst>
            </p:cNvPr>
            <p:cNvSpPr/>
            <p:nvPr/>
          </p:nvSpPr>
          <p:spPr>
            <a:xfrm>
              <a:off x="1974480" y="4638819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양쪽 모서리가 둥근 사각형 76">
              <a:extLst>
                <a:ext uri="{FF2B5EF4-FFF2-40B4-BE49-F238E27FC236}">
                  <a16:creationId xmlns:a16="http://schemas.microsoft.com/office/drawing/2014/main" id="{0390B024-9D8D-429B-921A-15366AB7C8E1}"/>
                </a:ext>
              </a:extLst>
            </p:cNvPr>
            <p:cNvSpPr/>
            <p:nvPr/>
          </p:nvSpPr>
          <p:spPr>
            <a:xfrm>
              <a:off x="2066413" y="4622786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안정적인 시스템 운영을 위한 기술 및 교육 지원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D448E4-5E48-45A5-8842-16CEC857CA40}"/>
                </a:ext>
              </a:extLst>
            </p:cNvPr>
            <p:cNvSpPr/>
            <p:nvPr/>
          </p:nvSpPr>
          <p:spPr>
            <a:xfrm>
              <a:off x="8180940" y="4449945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유지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보수 및 기술지원 부문</a:t>
              </a: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0B35C61C-0E2A-43A9-AA19-7715A4445DA8}"/>
                </a:ext>
              </a:extLst>
            </p:cNvPr>
            <p:cNvSpPr/>
            <p:nvPr/>
          </p:nvSpPr>
          <p:spPr>
            <a:xfrm rot="5400000">
              <a:off x="9078819" y="584708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931D21-2739-47AC-863F-5CE9549C0D26}"/>
                </a:ext>
              </a:extLst>
            </p:cNvPr>
            <p:cNvSpPr/>
            <p:nvPr/>
          </p:nvSpPr>
          <p:spPr>
            <a:xfrm>
              <a:off x="1974480" y="5599626"/>
              <a:ext cx="7226670" cy="257143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양쪽 모서리가 둥근 사각형 81">
              <a:extLst>
                <a:ext uri="{FF2B5EF4-FFF2-40B4-BE49-F238E27FC236}">
                  <a16:creationId xmlns:a16="http://schemas.microsoft.com/office/drawing/2014/main" id="{527623B3-7164-4690-9226-A33E68863186}"/>
                </a:ext>
              </a:extLst>
            </p:cNvPr>
            <p:cNvSpPr/>
            <p:nvPr/>
          </p:nvSpPr>
          <p:spPr>
            <a:xfrm>
              <a:off x="2066413" y="5583594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특별제안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4C32D4-A864-4BAE-8306-782DA1A4E774}"/>
                </a:ext>
              </a:extLst>
            </p:cNvPr>
            <p:cNvSpPr/>
            <p:nvPr/>
          </p:nvSpPr>
          <p:spPr>
            <a:xfrm>
              <a:off x="8180940" y="5402514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F15C22">
                    <a:lumMod val="85000"/>
                    <a:lumOff val="15000"/>
                  </a:srgbClr>
                </a:gs>
                <a:gs pos="50000">
                  <a:srgbClr val="F15C22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F15C22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특별 제안</a:t>
              </a:r>
            </a:p>
          </p:txBody>
        </p:sp>
        <p:sp>
          <p:nvSpPr>
            <p:cNvPr id="32" name="양쪽 모서리가 둥근 사각형 88">
              <a:extLst>
                <a:ext uri="{FF2B5EF4-FFF2-40B4-BE49-F238E27FC236}">
                  <a16:creationId xmlns:a16="http://schemas.microsoft.com/office/drawing/2014/main" id="{0742670C-23F8-438D-858D-E10ECBB5A506}"/>
                </a:ext>
              </a:extLst>
            </p:cNvPr>
            <p:cNvSpPr/>
            <p:nvPr/>
          </p:nvSpPr>
          <p:spPr>
            <a:xfrm>
              <a:off x="2373777" y="2794020"/>
              <a:ext cx="4402305" cy="59644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단일 통합관리 백업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S/W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도입 업무 </a:t>
              </a:r>
              <a:endPara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비즈니스 연속성 확보를 위한 신속한 복구 환경 구축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데이터 증가를 고려한 백업 서버 및 스토리지 구축</a:t>
              </a:r>
              <a:endPara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업무에 영향을 주지 않는 고속의 백업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복구 환경 구축 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(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백업 네트워크 분리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)</a:t>
              </a:r>
              <a:endPara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</p:txBody>
        </p:sp>
        <p:sp>
          <p:nvSpPr>
            <p:cNvPr id="33" name="양쪽 모서리가 둥근 사각형 89">
              <a:extLst>
                <a:ext uri="{FF2B5EF4-FFF2-40B4-BE49-F238E27FC236}">
                  <a16:creationId xmlns:a16="http://schemas.microsoft.com/office/drawing/2014/main" id="{8DF79A6E-0233-4401-8A8C-414FFAAC6F08}"/>
                </a:ext>
              </a:extLst>
            </p:cNvPr>
            <p:cNvSpPr/>
            <p:nvPr/>
          </p:nvSpPr>
          <p:spPr>
            <a:xfrm>
              <a:off x="2373777" y="3902048"/>
              <a:ext cx="5293515" cy="59644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사업 이행 시 기존 운영 시스템 안정성을 최우선으로 하여 작업 진행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최적의 시스템 구축을 위한 최상의 백업 전문 인력 투입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고객사 보안 규정을 철저히 준수하여 보안사고 없는 사업 완료 수행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24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시간 비상연락체계 유지 및 빈틈없는 사업관리로 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(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품질관리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위험관리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의사소통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)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일정 계획 준수</a:t>
              </a:r>
            </a:p>
          </p:txBody>
        </p:sp>
        <p:sp>
          <p:nvSpPr>
            <p:cNvPr id="34" name="양쪽 모서리가 둥근 사각형 90">
              <a:extLst>
                <a:ext uri="{FF2B5EF4-FFF2-40B4-BE49-F238E27FC236}">
                  <a16:creationId xmlns:a16="http://schemas.microsoft.com/office/drawing/2014/main" id="{CCD4CC6C-CC49-4350-9A11-F4697C62B8EF}"/>
                </a:ext>
              </a:extLst>
            </p:cNvPr>
            <p:cNvSpPr/>
            <p:nvPr/>
          </p:nvSpPr>
          <p:spPr>
            <a:xfrm>
              <a:off x="2373777" y="5010076"/>
              <a:ext cx="4402305" cy="44409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사용자에 최적화된 교육 내용을 구성한 교육훈련 수행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사업 수행 기간 동안 담당자와 함께 진행하는 전문적인 백업 기술 이전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신속하고 정확한 기술지원</a:t>
              </a:r>
            </a:p>
          </p:txBody>
        </p:sp>
        <p:sp>
          <p:nvSpPr>
            <p:cNvPr id="35" name="양쪽 모서리가 둥근 사각형 91">
              <a:extLst>
                <a:ext uri="{FF2B5EF4-FFF2-40B4-BE49-F238E27FC236}">
                  <a16:creationId xmlns:a16="http://schemas.microsoft.com/office/drawing/2014/main" id="{733DDE42-F481-49AD-9E7C-AB90D7E7B9D4}"/>
                </a:ext>
              </a:extLst>
            </p:cNvPr>
            <p:cNvSpPr/>
            <p:nvPr/>
          </p:nvSpPr>
          <p:spPr>
            <a:xfrm>
              <a:off x="2373777" y="5962642"/>
              <a:ext cx="4402305" cy="292644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</a:pPr>
              <a:r>
                <a:rPr lang="ko-KR" altLang="en-US" sz="9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최신 가상화 및 클라우드 기술 동향 및 성공적인 모범 사례 습득 기회 제공</a:t>
              </a:r>
              <a:endParaRPr lang="en-US" altLang="ko-KR" sz="9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</a:pPr>
              <a:r>
                <a:rPr lang="ko-KR" altLang="en-US" sz="9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가상화 및 백업에 대한 리포팅 및 실시간 모니터링 솔루션 제공</a:t>
              </a:r>
            </a:p>
          </p:txBody>
        </p:sp>
        <p:pic>
          <p:nvPicPr>
            <p:cNvPr id="36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D7C26A93-F5E4-49E3-99D0-1B943531B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2795782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DEA27423-81A2-4906-87E1-FC84674E1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2955620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451190E3-F01E-4009-BA1D-8427C14A9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3115458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C:\Users\Administrator\Desktop\PNG아이콘\넘버링_흑_네모\사각_숫자4.png">
              <a:extLst>
                <a:ext uri="{FF2B5EF4-FFF2-40B4-BE49-F238E27FC236}">
                  <a16:creationId xmlns:a16="http://schemas.microsoft.com/office/drawing/2014/main" id="{DE065ADF-E6E0-4D23-9A8D-9309C8C4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12" y="3275297"/>
              <a:ext cx="110205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0D61E8BB-0D9C-45FC-ABD0-93A4F4566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3902026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1D21BA0B-D6EA-4FFB-9364-B7938D130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4061864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B0B830F8-44FD-4CE6-8DAE-CBD1F5C04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4221702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C:\Users\Administrator\Desktop\PNG아이콘\넘버링_흑_네모\사각_숫자4.png">
              <a:extLst>
                <a:ext uri="{FF2B5EF4-FFF2-40B4-BE49-F238E27FC236}">
                  <a16:creationId xmlns:a16="http://schemas.microsoft.com/office/drawing/2014/main" id="{C13CEDFC-511A-43B0-B4CA-67BA6931F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12" y="4381541"/>
              <a:ext cx="110205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2FAA2929-21B2-4949-AAF7-5DFA4D5A2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016668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FA65C023-F158-4A78-A4DA-B29EC76AF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176506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47265AD4-A928-46EE-9F5B-D5E0151B3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5336344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4B04B06B-0493-42CB-9132-36F134C16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974432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EA131C-EE97-4D54-97F9-3CAD715033D1}"/>
                </a:ext>
              </a:extLst>
            </p:cNvPr>
            <p:cNvGrpSpPr/>
            <p:nvPr/>
          </p:nvGrpSpPr>
          <p:grpSpPr>
            <a:xfrm>
              <a:off x="897775" y="4047389"/>
              <a:ext cx="720000" cy="720000"/>
              <a:chOff x="-1032933" y="3810796"/>
              <a:chExt cx="720000" cy="7200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03AD256-12A8-404B-A9E7-B4D59959049F}"/>
                  </a:ext>
                </a:extLst>
              </p:cNvPr>
              <p:cNvSpPr/>
              <p:nvPr/>
            </p:nvSpPr>
            <p:spPr>
              <a:xfrm>
                <a:off x="-1032933" y="3810796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prstClr val="black"/>
                  </a:solidFill>
                  <a:latin typeface="+mn-ea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2D1CDCA-5F6C-4239-AA14-F95F8CEDC97D}"/>
                  </a:ext>
                </a:extLst>
              </p:cNvPr>
              <p:cNvCxnSpPr/>
              <p:nvPr/>
            </p:nvCxnSpPr>
            <p:spPr>
              <a:xfrm>
                <a:off x="-672933" y="3990796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83DD6791-1A53-475C-96F4-DF80766EE5F4}"/>
                  </a:ext>
                </a:extLst>
              </p:cNvPr>
              <p:cNvCxnSpPr/>
              <p:nvPr/>
            </p:nvCxnSpPr>
            <p:spPr>
              <a:xfrm>
                <a:off x="-850733" y="4170796"/>
                <a:ext cx="35560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FEB75831-A661-4616-8B36-ACC6FB2D1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715" y="6134935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9114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6DA459F-A859-4CA4-9429-7EF9C7EE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제안서 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7212D-F33B-4678-B864-45745D6965AC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3536893"/>
            <a:chExt cx="7238263" cy="1023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1D7DBE-5B5C-45EB-A815-FFC5DF200166}"/>
                </a:ext>
              </a:extLst>
            </p:cNvPr>
            <p:cNvGrpSpPr/>
            <p:nvPr/>
          </p:nvGrpSpPr>
          <p:grpSpPr>
            <a:xfrm>
              <a:off x="3255434" y="3552281"/>
              <a:ext cx="4423099" cy="1008000"/>
              <a:chOff x="3255434" y="3657437"/>
              <a:chExt cx="4423099" cy="10080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F4A22-A4B4-4FE0-8B35-51DC20EC5A2E}"/>
                  </a:ext>
                </a:extLst>
              </p:cNvPr>
              <p:cNvSpPr txBox="1"/>
              <p:nvPr/>
            </p:nvSpPr>
            <p:spPr>
              <a:xfrm>
                <a:off x="3445466" y="3657437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3.1 </a:t>
                </a:r>
                <a:r>
                  <a:rPr lang="ko-KR" altLang="en-US" sz="1200" b="1" dirty="0"/>
                  <a:t>사업 수행 추진조직 및 업무분장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3.2 </a:t>
                </a:r>
                <a:r>
                  <a:rPr lang="ko-KR" altLang="en-US" sz="1200" b="1" dirty="0"/>
                  <a:t>사업 수행 투입인력 및 이력 사항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3.3 </a:t>
                </a:r>
                <a:r>
                  <a:rPr lang="ko-KR" altLang="en-US" sz="1200" b="1" dirty="0"/>
                  <a:t>사업 수행에 따른 위험 요소 및 관리 방안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3.4 </a:t>
                </a:r>
                <a:r>
                  <a:rPr lang="ko-KR" altLang="en-US" sz="1200" b="1" dirty="0"/>
                  <a:t>시험 및 품질보증 계획 </a:t>
                </a:r>
                <a:endParaRPr lang="en-US" altLang="ko-KR" sz="12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ED55434-7956-4D19-B42A-07451C13FE8B}"/>
                  </a:ext>
                </a:extLst>
              </p:cNvPr>
              <p:cNvCxnSpPr/>
              <p:nvPr/>
            </p:nvCxnSpPr>
            <p:spPr>
              <a:xfrm>
                <a:off x="3255434" y="3657437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D1FA89-A4A0-4EB9-AF97-33BF060D2049}"/>
                </a:ext>
              </a:extLst>
            </p:cNvPr>
            <p:cNvSpPr txBox="1"/>
            <p:nvPr/>
          </p:nvSpPr>
          <p:spPr>
            <a:xfrm>
              <a:off x="440270" y="3536893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3. </a:t>
              </a:r>
              <a:r>
                <a:rPr lang="ko-KR" altLang="en-US" sz="1600" b="1" dirty="0"/>
                <a:t>사업 관리 및 품질 보증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66E255-3F5A-4909-9E44-C72C060EF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82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다양한 통합백업 구축사업을 통해 축적된 경험과 노하우를 적극 활용하고 투입되는 인력에 대해서도 시니어 경험자를 투입하여 최적의 프로젝트 수행 조직을 구축 하겠습니다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5CE63-3981-4D2B-B8F2-8F5AF638D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3.1 </a:t>
            </a:r>
            <a:r>
              <a:rPr lang="ko-KR" altLang="en-US"/>
              <a:t>사업 수행 추진조직 및 업무분장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67D0442-7E3B-48FD-A32C-EFAE1A285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11949"/>
              </p:ext>
            </p:extLst>
          </p:nvPr>
        </p:nvGraphicFramePr>
        <p:xfrm>
          <a:off x="5082631" y="2160001"/>
          <a:ext cx="4219251" cy="4221750"/>
        </p:xfrm>
        <a:graphic>
          <a:graphicData uri="http://schemas.openxmlformats.org/drawingml/2006/table">
            <a:tbl>
              <a:tblPr/>
              <a:tblGrid>
                <a:gridCol w="41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2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22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내역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사업총괄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이슈사항 협의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전 과정의 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실무담당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 구축에 따른 전반적인 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712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제안사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메니저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총괄 관리 및 통제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 등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고객과 의사소통 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 및 책임 범위 해결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고객에게 진척사항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위험요소 등 보고 및 산출물 인도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 진척 사항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작성 포맷 배포 및 산출물 진도 관리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1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전반적인 백업 시스템 구성 디자인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HW, SW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디자인 및 구성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HW, SW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구축 및 백업정책 마이그레이션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전사기술 지원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FBFB98A-972A-4CFA-B6B7-24AD19778D7C}"/>
              </a:ext>
            </a:extLst>
          </p:cNvPr>
          <p:cNvGrpSpPr/>
          <p:nvPr/>
        </p:nvGrpSpPr>
        <p:grpSpPr>
          <a:xfrm>
            <a:off x="721243" y="2424080"/>
            <a:ext cx="4037793" cy="3736577"/>
            <a:chOff x="317466" y="2559487"/>
            <a:chExt cx="4682614" cy="360117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4BC6D2F-A080-432E-91E5-60825FFBC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7836" y="5735657"/>
              <a:ext cx="747930" cy="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BEA0A38-A40D-4FFE-BCA8-2E980CCA0E2D}"/>
                </a:ext>
              </a:extLst>
            </p:cNvPr>
            <p:cNvCxnSpPr>
              <a:cxnSpLocks/>
              <a:stCxn id="37" idx="2"/>
              <a:endCxn id="36" idx="3"/>
            </p:cNvCxnSpPr>
            <p:nvPr/>
          </p:nvCxnSpPr>
          <p:spPr>
            <a:xfrm>
              <a:off x="2619162" y="3192900"/>
              <a:ext cx="1740" cy="63589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B4945F8-6725-44C7-B67A-93A4DEAA9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1544" y="3506555"/>
              <a:ext cx="101927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6C786F-C2CC-47FD-A06F-77700C7B3FE3}"/>
                </a:ext>
              </a:extLst>
            </p:cNvPr>
            <p:cNvSpPr/>
            <p:nvPr/>
          </p:nvSpPr>
          <p:spPr>
            <a:xfrm>
              <a:off x="751096" y="5717942"/>
              <a:ext cx="1538288" cy="442715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 err="1">
                  <a:latin typeface="+mn-ea"/>
                </a:rPr>
                <a:t>백종연</a:t>
              </a:r>
              <a:r>
                <a:rPr lang="ko-KR" altLang="en-US" sz="1050" dirty="0">
                  <a:latin typeface="+mn-ea"/>
                </a:rPr>
                <a:t> 과장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박원진 과장</a:t>
              </a:r>
              <a:endParaRPr lang="en-US" altLang="ko-KR" sz="1050" dirty="0">
                <a:latin typeface="+mn-ea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595BEE7-4E45-434F-9B3D-4B620BE2313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2621543" y="4462230"/>
              <a:ext cx="0" cy="127635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36470FD-2E29-416F-A668-4BBAD7DBDBCE}"/>
                </a:ext>
              </a:extLst>
            </p:cNvPr>
            <p:cNvGrpSpPr/>
            <p:nvPr/>
          </p:nvGrpSpPr>
          <p:grpSpPr>
            <a:xfrm>
              <a:off x="1844308" y="3828793"/>
              <a:ext cx="1553187" cy="633486"/>
              <a:chOff x="3407631" y="1700808"/>
              <a:chExt cx="2472755" cy="780628"/>
            </a:xfrm>
            <a:solidFill>
              <a:schemeClr val="lt1"/>
            </a:solidFill>
          </p:grpSpPr>
          <p:sp>
            <p:nvSpPr>
              <p:cNvPr id="35" name="모서리가 둥근 직사각형 66">
                <a:extLst>
                  <a:ext uri="{FF2B5EF4-FFF2-40B4-BE49-F238E27FC236}">
                    <a16:creationId xmlns:a16="http://schemas.microsoft.com/office/drawing/2014/main" id="{78C77118-41F9-490A-AB55-257D06CA6443}"/>
                  </a:ext>
                </a:extLst>
              </p:cNvPr>
              <p:cNvSpPr/>
              <p:nvPr/>
            </p:nvSpPr>
            <p:spPr>
              <a:xfrm>
                <a:off x="3419872" y="2121396"/>
                <a:ext cx="2448272" cy="360040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강병후</a:t>
                </a:r>
                <a:r>
                  <a:rPr lang="en-US" altLang="ko-KR" sz="1050" dirty="0">
                    <a:latin typeface="+mn-ea"/>
                  </a:rPr>
                  <a:t> </a:t>
                </a:r>
                <a:r>
                  <a:rPr lang="ko-KR" altLang="en-US" sz="1050" dirty="0">
                    <a:latin typeface="+mn-ea"/>
                  </a:rPr>
                  <a:t>차장</a:t>
                </a:r>
              </a:p>
            </p:txBody>
          </p:sp>
          <p:sp>
            <p:nvSpPr>
              <p:cNvPr id="36" name="양쪽 모서리가 둥근 사각형 61">
                <a:extLst>
                  <a:ext uri="{FF2B5EF4-FFF2-40B4-BE49-F238E27FC236}">
                    <a16:creationId xmlns:a16="http://schemas.microsoft.com/office/drawing/2014/main" id="{76B38D68-2E70-4D5B-B41B-A5FB9701A14E}"/>
                  </a:ext>
                </a:extLst>
              </p:cNvPr>
              <p:cNvSpPr/>
              <p:nvPr/>
            </p:nvSpPr>
            <p:spPr>
              <a:xfrm>
                <a:off x="3407631" y="1700808"/>
                <a:ext cx="2472755" cy="432047"/>
              </a:xfrm>
              <a:prstGeom prst="round2Same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+mn-ea"/>
                  </a:rPr>
                  <a:t>프로젝트 </a:t>
                </a:r>
                <a:r>
                  <a:rPr lang="ko-KR" altLang="en-US" sz="1100" dirty="0" err="1">
                    <a:solidFill>
                      <a:schemeClr val="bg1"/>
                    </a:solidFill>
                    <a:latin typeface="+mn-ea"/>
                  </a:rPr>
                  <a:t>메니저</a:t>
                </a:r>
                <a:endParaRPr lang="en-US" altLang="ko-KR" sz="1100" dirty="0">
                  <a:solidFill>
                    <a:schemeClr val="bg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+mn-ea"/>
                  </a:rPr>
                  <a:t>인비스텍</a:t>
                </a:r>
                <a:endParaRPr lang="en-US" altLang="ko-KR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66">
              <a:extLst>
                <a:ext uri="{FF2B5EF4-FFF2-40B4-BE49-F238E27FC236}">
                  <a16:creationId xmlns:a16="http://schemas.microsoft.com/office/drawing/2014/main" id="{DFE439C6-DCF8-48F7-A95C-ADD9CD0DB967}"/>
                </a:ext>
              </a:extLst>
            </p:cNvPr>
            <p:cNvSpPr/>
            <p:nvPr/>
          </p:nvSpPr>
          <p:spPr>
            <a:xfrm>
              <a:off x="1850018" y="2900800"/>
              <a:ext cx="1538287" cy="2921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 </a:t>
              </a:r>
              <a:r>
                <a:rPr lang="ko-KR" altLang="en-US" sz="1050" dirty="0">
                  <a:latin typeface="+mn-ea"/>
                </a:rPr>
                <a:t>고객사 </a:t>
              </a:r>
              <a:r>
                <a:rPr lang="en-US" altLang="ko-KR" sz="1050" dirty="0">
                  <a:latin typeface="+mn-ea"/>
                </a:rPr>
                <a:t>PM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38" name="양쪽 모서리가 둥근 사각형 64">
              <a:extLst>
                <a:ext uri="{FF2B5EF4-FFF2-40B4-BE49-F238E27FC236}">
                  <a16:creationId xmlns:a16="http://schemas.microsoft.com/office/drawing/2014/main" id="{713D28A5-64E4-4183-9D65-ECCD8BCF8067}"/>
                </a:ext>
              </a:extLst>
            </p:cNvPr>
            <p:cNvSpPr/>
            <p:nvPr/>
          </p:nvSpPr>
          <p:spPr>
            <a:xfrm>
              <a:off x="1843668" y="2559487"/>
              <a:ext cx="1552575" cy="350838"/>
            </a:xfrm>
            <a:prstGeom prst="round2Same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사업 총괄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100" dirty="0" err="1">
                  <a:solidFill>
                    <a:schemeClr val="bg1"/>
                  </a:solidFill>
                  <a:latin typeface="+mn-ea"/>
                </a:rPr>
                <a:t>이랜드시스템스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FD31B37-A2AE-4DAA-ACAA-0C3664215392}"/>
                </a:ext>
              </a:extLst>
            </p:cNvPr>
            <p:cNvGrpSpPr/>
            <p:nvPr/>
          </p:nvGrpSpPr>
          <p:grpSpPr>
            <a:xfrm>
              <a:off x="3518901" y="3137424"/>
              <a:ext cx="1481179" cy="633485"/>
              <a:chOff x="3407631" y="1700809"/>
              <a:chExt cx="2472755" cy="780627"/>
            </a:xfrm>
            <a:solidFill>
              <a:schemeClr val="lt1"/>
            </a:solidFill>
          </p:grpSpPr>
          <p:sp>
            <p:nvSpPr>
              <p:cNvPr id="40" name="모서리가 둥근 직사각형 66">
                <a:extLst>
                  <a:ext uri="{FF2B5EF4-FFF2-40B4-BE49-F238E27FC236}">
                    <a16:creationId xmlns:a16="http://schemas.microsoft.com/office/drawing/2014/main" id="{EF22C7DA-FC34-474E-98ED-126A8953F85A}"/>
                  </a:ext>
                </a:extLst>
              </p:cNvPr>
              <p:cNvSpPr/>
              <p:nvPr/>
            </p:nvSpPr>
            <p:spPr>
              <a:xfrm>
                <a:off x="3419872" y="2121396"/>
                <a:ext cx="2448272" cy="360040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인프라 운영</a:t>
                </a:r>
                <a:endParaRPr lang="en-US" altLang="ko-KR" sz="1050" dirty="0"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 담당자</a:t>
                </a:r>
              </a:p>
            </p:txBody>
          </p:sp>
          <p:sp>
            <p:nvSpPr>
              <p:cNvPr id="41" name="양쪽 모서리가 둥근 사각형 67">
                <a:extLst>
                  <a:ext uri="{FF2B5EF4-FFF2-40B4-BE49-F238E27FC236}">
                    <a16:creationId xmlns:a16="http://schemas.microsoft.com/office/drawing/2014/main" id="{AC77D5A2-7B97-4B9E-8552-284041B1EB13}"/>
                  </a:ext>
                </a:extLst>
              </p:cNvPr>
              <p:cNvSpPr/>
              <p:nvPr/>
            </p:nvSpPr>
            <p:spPr>
              <a:xfrm>
                <a:off x="3407631" y="1700809"/>
                <a:ext cx="2472755" cy="432048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실무담당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이랜드시스템스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42" name="양쪽 모서리가 둥근 사각형 68">
              <a:extLst>
                <a:ext uri="{FF2B5EF4-FFF2-40B4-BE49-F238E27FC236}">
                  <a16:creationId xmlns:a16="http://schemas.microsoft.com/office/drawing/2014/main" id="{A8D69FBB-E839-45F4-9D8F-0A7B9B3A51A9}"/>
                </a:ext>
              </a:extLst>
            </p:cNvPr>
            <p:cNvSpPr/>
            <p:nvPr/>
          </p:nvSpPr>
          <p:spPr>
            <a:xfrm>
              <a:off x="751096" y="5371867"/>
              <a:ext cx="1551439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구축지원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인비스텍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4356DC-4854-4083-BF71-B3DBF817D33C}"/>
                </a:ext>
              </a:extLst>
            </p:cNvPr>
            <p:cNvSpPr/>
            <p:nvPr/>
          </p:nvSpPr>
          <p:spPr>
            <a:xfrm>
              <a:off x="326991" y="4954355"/>
              <a:ext cx="1538288" cy="30956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김한주 이사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44" name="양쪽 모서리가 둥근 사각형 68">
              <a:extLst>
                <a:ext uri="{FF2B5EF4-FFF2-40B4-BE49-F238E27FC236}">
                  <a16:creationId xmlns:a16="http://schemas.microsoft.com/office/drawing/2014/main" id="{E1C1EF3B-D84E-4799-B725-974D4DDF829E}"/>
                </a:ext>
              </a:extLst>
            </p:cNvPr>
            <p:cNvSpPr/>
            <p:nvPr/>
          </p:nvSpPr>
          <p:spPr>
            <a:xfrm>
              <a:off x="317466" y="4608280"/>
              <a:ext cx="1552575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사업지원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인비스텍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D03AA73-E434-487E-B917-E187F85C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444" y="4957530"/>
              <a:ext cx="88051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양쪽 모서리가 둥근 사각형 53">
              <a:extLst>
                <a:ext uri="{FF2B5EF4-FFF2-40B4-BE49-F238E27FC236}">
                  <a16:creationId xmlns:a16="http://schemas.microsoft.com/office/drawing/2014/main" id="{CEB4C0A5-A3C1-4AA8-A01F-E8986631E047}"/>
                </a:ext>
              </a:extLst>
            </p:cNvPr>
            <p:cNvSpPr/>
            <p:nvPr/>
          </p:nvSpPr>
          <p:spPr>
            <a:xfrm>
              <a:off x="2928489" y="5387742"/>
              <a:ext cx="1560513" cy="35083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총판사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&amp; 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빔 소프트웨어</a:t>
              </a:r>
            </a:p>
          </p:txBody>
        </p:sp>
        <p:sp>
          <p:nvSpPr>
            <p:cNvPr id="47" name="모서리가 둥근 직사각형 74">
              <a:extLst>
                <a:ext uri="{FF2B5EF4-FFF2-40B4-BE49-F238E27FC236}">
                  <a16:creationId xmlns:a16="http://schemas.microsoft.com/office/drawing/2014/main" id="{4E16C1BD-8D1D-4719-A45F-F3EBEAB94F01}"/>
                </a:ext>
              </a:extLst>
            </p:cNvPr>
            <p:cNvSpPr/>
            <p:nvPr/>
          </p:nvSpPr>
          <p:spPr>
            <a:xfrm>
              <a:off x="2930077" y="5729054"/>
              <a:ext cx="1546225" cy="4177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제조사 후선 지원</a:t>
              </a:r>
              <a:endParaRPr lang="en-US" altLang="ko-KR" sz="1050" dirty="0">
                <a:latin typeface="+mn-ea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0995EF-199B-4275-97AA-4A1AD90D2659}"/>
              </a:ext>
            </a:extLst>
          </p:cNvPr>
          <p:cNvSpPr/>
          <p:nvPr/>
        </p:nvSpPr>
        <p:spPr>
          <a:xfrm>
            <a:off x="1898944" y="1649682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프로젝트 수행 조직도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4ADDE1-5F25-491A-AB0D-11F777F96AFF}"/>
              </a:ext>
            </a:extLst>
          </p:cNvPr>
          <p:cNvSpPr/>
          <p:nvPr/>
        </p:nvSpPr>
        <p:spPr>
          <a:xfrm>
            <a:off x="6217896" y="1648029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조직 및 수행 내역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모서리가 둥근 직사각형 91">
            <a:extLst>
              <a:ext uri="{FF2B5EF4-FFF2-40B4-BE49-F238E27FC236}">
                <a16:creationId xmlns:a16="http://schemas.microsoft.com/office/drawing/2014/main" id="{C0F7027F-3E11-48D4-B7A8-38451A7FB3F0}"/>
              </a:ext>
            </a:extLst>
          </p:cNvPr>
          <p:cNvSpPr/>
          <p:nvPr/>
        </p:nvSpPr>
        <p:spPr>
          <a:xfrm>
            <a:off x="625799" y="2160001"/>
            <a:ext cx="4219251" cy="422175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C856-CA90-4BC8-B808-A72D1E06F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095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위험요소 관리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 수행에 따른 위험요소를 사전에 파악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 수행 관리체계를 통하여 시스템의 성공적인 구현가능성을 높이고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관련된 부수적인 불확실한 사항과 결과를 제거하거나 사전에 위험을 피하는 방법으로 감소시킵니다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이에 제안사는 사업의 성공적인 구축을 위해 사업관리도구를 활용한 시스템화된 자료를 토대로 위험관리를 실시하고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다양한 규모의 사업 수행경험을 적용하여 위험 대처 능력을 높이고자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2056393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위험요소 관리 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DE884A-D93F-469E-990C-7BA16DE7FF5E}"/>
              </a:ext>
            </a:extLst>
          </p:cNvPr>
          <p:cNvGrpSpPr/>
          <p:nvPr/>
        </p:nvGrpSpPr>
        <p:grpSpPr>
          <a:xfrm>
            <a:off x="542925" y="2927396"/>
            <a:ext cx="8916839" cy="2850604"/>
            <a:chOff x="781762" y="3098374"/>
            <a:chExt cx="8361362" cy="2392361"/>
          </a:xfrm>
        </p:grpSpPr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C98DE01-3BA5-437D-B776-ACF24121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107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070D1F72-5A11-43A4-ABAF-749421865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216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33E88A4-918B-4D84-B826-2BBAAEE0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3324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07C512DA-7EEC-46CF-9D42-A5855D552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434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grpSp>
          <p:nvGrpSpPr>
            <p:cNvPr id="35" name="그룹 121">
              <a:extLst>
                <a:ext uri="{FF2B5EF4-FFF2-40B4-BE49-F238E27FC236}">
                  <a16:creationId xmlns:a16="http://schemas.microsoft.com/office/drawing/2014/main" id="{1625A32D-1348-4321-82AA-086B33203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713" y="3219027"/>
              <a:ext cx="6940551" cy="598488"/>
              <a:chOff x="1888968" y="2302723"/>
              <a:chExt cx="7323806" cy="697307"/>
            </a:xfrm>
          </p:grpSpPr>
          <p:sp>
            <p:nvSpPr>
              <p:cNvPr id="39" name="직사각형 125">
                <a:extLst>
                  <a:ext uri="{FF2B5EF4-FFF2-40B4-BE49-F238E27FC236}">
                    <a16:creationId xmlns:a16="http://schemas.microsoft.com/office/drawing/2014/main" id="{1EA813EE-3AFB-46E0-906E-AB980AC7640D}"/>
                  </a:ext>
                </a:extLst>
              </p:cNvPr>
              <p:cNvSpPr/>
              <p:nvPr/>
            </p:nvSpPr>
            <p:spPr>
              <a:xfrm>
                <a:off x="3042806" y="2526859"/>
                <a:ext cx="5328592" cy="46617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spc="10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성공</a:t>
                </a:r>
                <a:r>
                  <a:rPr lang="ko-KR" altLang="en-US" kern="0" spc="10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적인</a:t>
                </a:r>
                <a:r>
                  <a:rPr lang="ko-KR" altLang="en-US" kern="0" spc="100" dirty="0">
                    <a:ln w="18415" cmpd="sng">
                      <a:noFill/>
                      <a:prstDash val="solid"/>
                    </a:ln>
                    <a:solidFill>
                      <a:prstClr val="white">
                        <a:lumMod val="6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 사업 수행 완수</a:t>
                </a:r>
              </a:p>
            </p:txBody>
          </p:sp>
          <p:sp>
            <p:nvSpPr>
              <p:cNvPr id="40" name="왼쪽 대괄호 126">
                <a:extLst>
                  <a:ext uri="{FF2B5EF4-FFF2-40B4-BE49-F238E27FC236}">
                    <a16:creationId xmlns:a16="http://schemas.microsoft.com/office/drawing/2014/main" id="{4C00215E-59AA-44E3-94C9-26281B6E5A27}"/>
                  </a:ext>
                </a:extLst>
              </p:cNvPr>
              <p:cNvSpPr/>
              <p:nvPr/>
            </p:nvSpPr>
            <p:spPr bwMode="auto">
              <a:xfrm rot="16200000" flipH="1">
                <a:off x="5202217" y="-1010526"/>
                <a:ext cx="697307" cy="7323806"/>
              </a:xfrm>
              <a:prstGeom prst="leftBracket">
                <a:avLst>
                  <a:gd name="adj" fmla="val 0"/>
                </a:avLst>
              </a:prstGeom>
              <a:noFill/>
              <a:ln w="57150" cap="rnd" cmpd="sng" algn="ctr">
                <a:solidFill>
                  <a:srgbClr val="00B33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1" lang="ko-KR" altLang="en-US" sz="1600" kern="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6" name="그룹 122">
              <a:extLst>
                <a:ext uri="{FF2B5EF4-FFF2-40B4-BE49-F238E27FC236}">
                  <a16:creationId xmlns:a16="http://schemas.microsoft.com/office/drawing/2014/main" id="{D98CAEA4-E9B0-4C63-A791-F38B23929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3324" y="3098374"/>
              <a:ext cx="3113090" cy="268287"/>
              <a:chOff x="2567092" y="2612848"/>
              <a:chExt cx="3502455" cy="333279"/>
            </a:xfrm>
          </p:grpSpPr>
          <p:sp>
            <p:nvSpPr>
              <p:cNvPr id="37" name="모서리가 둥근 직사각형 123">
                <a:extLst>
                  <a:ext uri="{FF2B5EF4-FFF2-40B4-BE49-F238E27FC236}">
                    <a16:creationId xmlns:a16="http://schemas.microsoft.com/office/drawing/2014/main" id="{AF6C0BB6-4A40-4AC9-8F34-A4B52DFB825A}"/>
                  </a:ext>
                </a:extLst>
              </p:cNvPr>
              <p:cNvSpPr/>
              <p:nvPr/>
            </p:nvSpPr>
            <p:spPr bwMode="auto">
              <a:xfrm>
                <a:off x="2567092" y="2612848"/>
                <a:ext cx="3502455" cy="33327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00B336"/>
                  </a:gs>
                  <a:gs pos="11000">
                    <a:srgbClr val="00B336"/>
                  </a:gs>
                  <a:gs pos="0">
                    <a:srgbClr val="969697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  <a:ln w="3175" cap="flat" cmpd="sng" algn="ctr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0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8" name="Text Box 29">
                <a:extLst>
                  <a:ext uri="{FF2B5EF4-FFF2-40B4-BE49-F238E27FC236}">
                    <a16:creationId xmlns:a16="http://schemas.microsoft.com/office/drawing/2014/main" id="{416E1643-227F-4673-8B5F-C131DE0D5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9672" y="2666758"/>
                <a:ext cx="2903629" cy="2294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atinLnBrk="0">
                  <a:defRPr/>
                </a:pPr>
                <a:r>
                  <a:rPr kumimoji="0" lang="ko-KR" altLang="en-US" sz="1200" b="1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사전위험 요소에 대한 대처 방안 강구</a:t>
                </a:r>
              </a:p>
            </p:txBody>
          </p:sp>
        </p:grp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1ADDDB04-9286-4B3D-8100-F08C5AE23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764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위험추적</a:t>
              </a:r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7624FA5E-4DEF-4BAE-90CF-1D0B5981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375" y="3942923"/>
              <a:ext cx="1057275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위험통제</a:t>
              </a: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72913FF6-F4A3-41F9-9257-BCB9AEA5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575" y="3942923"/>
              <a:ext cx="1055688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위험대응</a:t>
              </a:r>
              <a:endParaRPr kumimoji="1" lang="en-US" altLang="ko-KR" sz="1300" kern="0" dirty="0">
                <a:solidFill>
                  <a:schemeClr val="bg1"/>
                </a:solidFill>
                <a:latin typeface="+mn-ea"/>
              </a:endParaRPr>
            </a:p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계획수립</a:t>
              </a:r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550FE1C5-40F6-4D25-89CB-AAA41B3FE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3188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위험요소 식별</a:t>
              </a:r>
            </a:p>
          </p:txBody>
        </p:sp>
        <p:pic>
          <p:nvPicPr>
            <p:cNvPr id="18" name="Picture 90" descr="아이콘-03">
              <a:extLst>
                <a:ext uri="{FF2B5EF4-FFF2-40B4-BE49-F238E27FC236}">
                  <a16:creationId xmlns:a16="http://schemas.microsoft.com/office/drawing/2014/main" id="{96494A5B-8EE1-4BDD-B60D-31C58DF6D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47811"/>
            <a:stretch/>
          </p:blipFill>
          <p:spPr bwMode="auto">
            <a:xfrm>
              <a:off x="6224784" y="3746001"/>
              <a:ext cx="702878" cy="652641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9" name="Picture 3" descr="F:\02 HNE\05 AI\02 아이콘, 장비\아이콘-소프트-05.png">
              <a:extLst>
                <a:ext uri="{FF2B5EF4-FFF2-40B4-BE49-F238E27FC236}">
                  <a16:creationId xmlns:a16="http://schemas.microsoft.com/office/drawing/2014/main" id="{EDFF16CD-5B8D-431E-B0B2-692CAD5AA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8440" t="73628" r="6084" b="6704"/>
            <a:stretch/>
          </p:blipFill>
          <p:spPr bwMode="auto">
            <a:xfrm>
              <a:off x="8351854" y="3758363"/>
              <a:ext cx="634524" cy="640276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0" name="Picture 8" descr="F:\02 HNE\01 HNE 자료\02 아이콘, 이미지\아이콘\Help2.png">
              <a:extLst>
                <a:ext uri="{FF2B5EF4-FFF2-40B4-BE49-F238E27FC236}">
                  <a16:creationId xmlns:a16="http://schemas.microsoft.com/office/drawing/2014/main" id="{DB8B3F40-2607-4B77-8AA3-42102C84E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62" y="3825451"/>
              <a:ext cx="603250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34" descr="MCj04326880000[1]">
              <a:extLst>
                <a:ext uri="{FF2B5EF4-FFF2-40B4-BE49-F238E27FC236}">
                  <a16:creationId xmlns:a16="http://schemas.microsoft.com/office/drawing/2014/main" id="{7D931BCD-F160-44F0-8232-369B0CB12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46291" y="3813432"/>
              <a:ext cx="616644" cy="616642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2" name="모서리가 둥근 직사각형 139">
              <a:extLst>
                <a:ext uri="{FF2B5EF4-FFF2-40B4-BE49-F238E27FC236}">
                  <a16:creationId xmlns:a16="http://schemas.microsoft.com/office/drawing/2014/main" id="{B8DBFFA8-D726-4F4A-A54E-0314DF7F4D63}"/>
                </a:ext>
              </a:extLst>
            </p:cNvPr>
            <p:cNvSpPr/>
            <p:nvPr/>
          </p:nvSpPr>
          <p:spPr bwMode="auto">
            <a:xfrm>
              <a:off x="781762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3" name="모서리가 둥근 직사각형 140">
              <a:extLst>
                <a:ext uri="{FF2B5EF4-FFF2-40B4-BE49-F238E27FC236}">
                  <a16:creationId xmlns:a16="http://schemas.microsoft.com/office/drawing/2014/main" id="{2E0D9CC4-FD41-4CA2-B976-2A3E0E50C56C}"/>
                </a:ext>
              </a:extLst>
            </p:cNvPr>
            <p:cNvSpPr/>
            <p:nvPr/>
          </p:nvSpPr>
          <p:spPr bwMode="auto">
            <a:xfrm>
              <a:off x="21962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위험요소 식별</a:t>
              </a:r>
            </a:p>
          </p:txBody>
        </p:sp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1B8D2E2E-A112-4649-8A87-6FDF1047EF5E}"/>
                </a:ext>
              </a:extLst>
            </p:cNvPr>
            <p:cNvSpPr/>
            <p:nvPr/>
          </p:nvSpPr>
          <p:spPr bwMode="auto">
            <a:xfrm>
              <a:off x="8627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기술</a:t>
              </a:r>
              <a: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/</a:t>
              </a: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관리</a:t>
              </a:r>
              <a: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/</a:t>
              </a:r>
              <a:b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</a:b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환경측면</a:t>
              </a:r>
            </a:p>
          </p:txBody>
        </p:sp>
        <p:sp>
          <p:nvSpPr>
            <p:cNvPr id="29" name="모서리가 둥근 직사각형 144">
              <a:extLst>
                <a:ext uri="{FF2B5EF4-FFF2-40B4-BE49-F238E27FC236}">
                  <a16:creationId xmlns:a16="http://schemas.microsoft.com/office/drawing/2014/main" id="{16AE1F06-69F6-44AA-B3BE-0F2CF4B615B9}"/>
                </a:ext>
              </a:extLst>
            </p:cNvPr>
            <p:cNvSpPr/>
            <p:nvPr/>
          </p:nvSpPr>
          <p:spPr bwMode="auto">
            <a:xfrm>
              <a:off x="3602255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145">
              <a:extLst>
                <a:ext uri="{FF2B5EF4-FFF2-40B4-BE49-F238E27FC236}">
                  <a16:creationId xmlns:a16="http://schemas.microsoft.com/office/drawing/2014/main" id="{FE1BAE99-433B-4CCE-B428-069710AE993A}"/>
                </a:ext>
              </a:extLst>
            </p:cNvPr>
            <p:cNvSpPr/>
            <p:nvPr/>
          </p:nvSpPr>
          <p:spPr bwMode="auto">
            <a:xfrm>
              <a:off x="50172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중점관리</a:t>
              </a:r>
            </a:p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항목도출</a:t>
              </a:r>
            </a:p>
          </p:txBody>
        </p:sp>
        <p:sp>
          <p:nvSpPr>
            <p:cNvPr id="31" name="모서리가 둥근 직사각형 146">
              <a:extLst>
                <a:ext uri="{FF2B5EF4-FFF2-40B4-BE49-F238E27FC236}">
                  <a16:creationId xmlns:a16="http://schemas.microsoft.com/office/drawing/2014/main" id="{EEEDB5D2-E893-46BD-A2BB-28950A0459A6}"/>
                </a:ext>
              </a:extLst>
            </p:cNvPr>
            <p:cNvSpPr/>
            <p:nvPr/>
          </p:nvSpPr>
          <p:spPr bwMode="auto">
            <a:xfrm>
              <a:off x="36837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발생확률 예측</a:t>
              </a:r>
            </a:p>
          </p:txBody>
        </p:sp>
        <p:sp>
          <p:nvSpPr>
            <p:cNvPr id="26" name="모서리가 둥근 직사각형 148">
              <a:extLst>
                <a:ext uri="{FF2B5EF4-FFF2-40B4-BE49-F238E27FC236}">
                  <a16:creationId xmlns:a16="http://schemas.microsoft.com/office/drawing/2014/main" id="{CF588B1E-6F46-42BF-B30B-BF67FA83B40D}"/>
                </a:ext>
              </a:extLst>
            </p:cNvPr>
            <p:cNvSpPr/>
            <p:nvPr/>
          </p:nvSpPr>
          <p:spPr bwMode="auto">
            <a:xfrm>
              <a:off x="6422748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모서리가 둥근 직사각형 149">
              <a:extLst>
                <a:ext uri="{FF2B5EF4-FFF2-40B4-BE49-F238E27FC236}">
                  <a16:creationId xmlns:a16="http://schemas.microsoft.com/office/drawing/2014/main" id="{01E6EF09-7D87-4D2B-A697-226814642DAE}"/>
                </a:ext>
              </a:extLst>
            </p:cNvPr>
            <p:cNvSpPr/>
            <p:nvPr/>
          </p:nvSpPr>
          <p:spPr bwMode="auto">
            <a:xfrm>
              <a:off x="78366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발생시</a:t>
              </a:r>
            </a:p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대처방안</a:t>
              </a:r>
            </a:p>
          </p:txBody>
        </p:sp>
        <p:sp>
          <p:nvSpPr>
            <p:cNvPr id="28" name="모서리가 둥근 직사각형 150">
              <a:extLst>
                <a:ext uri="{FF2B5EF4-FFF2-40B4-BE49-F238E27FC236}">
                  <a16:creationId xmlns:a16="http://schemas.microsoft.com/office/drawing/2014/main" id="{F3B9F49D-8F1E-4E4F-B50F-6047BBE6B093}"/>
                </a:ext>
              </a:extLst>
            </p:cNvPr>
            <p:cNvSpPr/>
            <p:nvPr/>
          </p:nvSpPr>
          <p:spPr bwMode="auto">
            <a:xfrm>
              <a:off x="65031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예방대책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F90E8-6FD5-4CBA-B51C-36A023786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8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위험요소 분석 및 대처방안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본 사업의 성공적 완수를 위해서는 사업 수행 전 단계의 위험요소들을 식별하고 이를 관리해야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사업 수행에 따른 위험요소를 식별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중점관리요소를 도출하여 이에 적합한 대책을 마련합니다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위험요소 분석 및 대처방안</a:t>
            </a:r>
          </a:p>
        </p:txBody>
      </p:sp>
      <p:grpSp>
        <p:nvGrpSpPr>
          <p:cNvPr id="69" name="Group 109">
            <a:extLst>
              <a:ext uri="{FF2B5EF4-FFF2-40B4-BE49-F238E27FC236}">
                <a16:creationId xmlns:a16="http://schemas.microsoft.com/office/drawing/2014/main" id="{72E11DD1-8833-4647-AB0C-B7F4B953F7B7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2312987"/>
            <a:ext cx="2014092" cy="1633820"/>
            <a:chOff x="740" y="1199"/>
            <a:chExt cx="1447" cy="1055"/>
          </a:xfrm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A654BF38-7945-4029-8148-AAAB57DC9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 err="1">
                  <a:solidFill>
                    <a:srgbClr val="4D4D4D"/>
                  </a:solidFill>
                  <a:latin typeface="+mn-ea"/>
                </a:rPr>
                <a:t>유사사업를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 통해 기 도출된 위험 요소 등록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PM,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사업관리자 및 컨설팅 전문가의 분석에 의해 본 사업의 위험 요소 도출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초기 위험 요소 목록 작성 </a:t>
              </a:r>
            </a:p>
          </p:txBody>
        </p:sp>
        <p:sp>
          <p:nvSpPr>
            <p:cNvPr id="80" name="Rectangle 108">
              <a:extLst>
                <a:ext uri="{FF2B5EF4-FFF2-40B4-BE49-F238E27FC236}">
                  <a16:creationId xmlns:a16="http://schemas.microsoft.com/office/drawing/2014/main" id="{56CFB477-2EFF-4E75-9286-641EF7448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식별</a:t>
              </a:r>
            </a:p>
          </p:txBody>
        </p:sp>
      </p:grpSp>
      <p:grpSp>
        <p:nvGrpSpPr>
          <p:cNvPr id="70" name="Group 109">
            <a:extLst>
              <a:ext uri="{FF2B5EF4-FFF2-40B4-BE49-F238E27FC236}">
                <a16:creationId xmlns:a16="http://schemas.microsoft.com/office/drawing/2014/main" id="{D308818B-B37B-4348-99D6-DC5FC4865618}"/>
              </a:ext>
            </a:extLst>
          </p:cNvPr>
          <p:cNvGrpSpPr>
            <a:grpSpLocks/>
          </p:cNvGrpSpPr>
          <p:nvPr/>
        </p:nvGrpSpPr>
        <p:grpSpPr bwMode="auto">
          <a:xfrm>
            <a:off x="2867471" y="2312987"/>
            <a:ext cx="2014092" cy="1633820"/>
            <a:chOff x="740" y="1199"/>
            <a:chExt cx="1447" cy="1055"/>
          </a:xfrm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721C694F-B732-4728-AB8A-1925A862A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위험요소의 영향 및 발생확률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, 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발생예상시점 및 중점관리 여부를 확인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발생이 예상되는 위험요소의 대안 마련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위험관리 실행의 우선순위 및 위험 통합관리 계획 수립 </a:t>
              </a:r>
            </a:p>
          </p:txBody>
        </p:sp>
        <p:sp>
          <p:nvSpPr>
            <p:cNvPr id="78" name="Rectangle 108">
              <a:extLst>
                <a:ext uri="{FF2B5EF4-FFF2-40B4-BE49-F238E27FC236}">
                  <a16:creationId xmlns:a16="http://schemas.microsoft.com/office/drawing/2014/main" id="{36E5FB7E-5F0A-42D4-B088-6E0C05FD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대응 계획 수립 </a:t>
              </a:r>
            </a:p>
          </p:txBody>
        </p:sp>
      </p:grpSp>
      <p:grpSp>
        <p:nvGrpSpPr>
          <p:cNvPr id="71" name="Group 109">
            <a:extLst>
              <a:ext uri="{FF2B5EF4-FFF2-40B4-BE49-F238E27FC236}">
                <a16:creationId xmlns:a16="http://schemas.microsoft.com/office/drawing/2014/main" id="{4998A08D-33EA-4A10-8325-2066531FDC58}"/>
              </a:ext>
            </a:extLst>
          </p:cNvPr>
          <p:cNvGrpSpPr>
            <a:grpSpLocks/>
          </p:cNvGrpSpPr>
          <p:nvPr/>
        </p:nvGrpSpPr>
        <p:grpSpPr bwMode="auto">
          <a:xfrm>
            <a:off x="4995167" y="2312987"/>
            <a:ext cx="2014092" cy="1633820"/>
            <a:chOff x="740" y="1199"/>
            <a:chExt cx="1447" cy="1055"/>
          </a:xfrm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F445AB82-A148-4B10-B52A-AD5251910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중점관리 대상으로 지정된 위험요소들을 집중  관리 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위험감소 및 제거를 위해 추적 매트릭스 활용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위험사항 발생 시 위험조치계획에 따라 상황 관리 </a:t>
              </a:r>
            </a:p>
          </p:txBody>
        </p:sp>
        <p:sp>
          <p:nvSpPr>
            <p:cNvPr id="76" name="Rectangle 108">
              <a:extLst>
                <a:ext uri="{FF2B5EF4-FFF2-40B4-BE49-F238E27FC236}">
                  <a16:creationId xmlns:a16="http://schemas.microsoft.com/office/drawing/2014/main" id="{41974D55-951A-405D-892A-D21BB1A7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추적 </a:t>
              </a:r>
            </a:p>
          </p:txBody>
        </p:sp>
      </p:grpSp>
      <p:grpSp>
        <p:nvGrpSpPr>
          <p:cNvPr id="72" name="Group 109">
            <a:extLst>
              <a:ext uri="{FF2B5EF4-FFF2-40B4-BE49-F238E27FC236}">
                <a16:creationId xmlns:a16="http://schemas.microsoft.com/office/drawing/2014/main" id="{98278AC4-7B55-40DC-ABD1-853CFE99FD70}"/>
              </a:ext>
            </a:extLst>
          </p:cNvPr>
          <p:cNvGrpSpPr>
            <a:grpSpLocks/>
          </p:cNvGrpSpPr>
          <p:nvPr/>
        </p:nvGrpSpPr>
        <p:grpSpPr bwMode="auto">
          <a:xfrm>
            <a:off x="7122863" y="2312987"/>
            <a:ext cx="2014092" cy="1633820"/>
            <a:chOff x="740" y="1199"/>
            <a:chExt cx="1447" cy="1055"/>
          </a:xfrm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27B6820F-1EAE-4B59-8B1D-4482BEB4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위험사항에  </a:t>
              </a:r>
              <a:b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</a:b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대한 보고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/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검토 회의를 통해 조직 전체 위험 관리에 관한 피드백 정보 제공</a:t>
              </a:r>
            </a:p>
          </p:txBody>
        </p:sp>
        <p:sp>
          <p:nvSpPr>
            <p:cNvPr id="74" name="Rectangle 108">
              <a:extLst>
                <a:ext uri="{FF2B5EF4-FFF2-40B4-BE49-F238E27FC236}">
                  <a16:creationId xmlns:a16="http://schemas.microsoft.com/office/drawing/2014/main" id="{63A6D99B-5181-47AA-AB42-8E7ADAACE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통제</a:t>
              </a:r>
            </a:p>
          </p:txBody>
        </p:sp>
      </p:grpSp>
      <p:sp>
        <p:nvSpPr>
          <p:cNvPr id="66" name="자유형 106">
            <a:extLst>
              <a:ext uri="{FF2B5EF4-FFF2-40B4-BE49-F238E27FC236}">
                <a16:creationId xmlns:a16="http://schemas.microsoft.com/office/drawing/2014/main" id="{4EE7A83D-3691-458F-8E6D-7B92E30FC91A}"/>
              </a:ext>
            </a:extLst>
          </p:cNvPr>
          <p:cNvSpPr/>
          <p:nvPr/>
        </p:nvSpPr>
        <p:spPr bwMode="auto">
          <a:xfrm>
            <a:off x="767602" y="4980825"/>
            <a:ext cx="191316" cy="109501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 sz="1200" b="1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7" name="자유형 107">
            <a:extLst>
              <a:ext uri="{FF2B5EF4-FFF2-40B4-BE49-F238E27FC236}">
                <a16:creationId xmlns:a16="http://schemas.microsoft.com/office/drawing/2014/main" id="{CCE41EE4-C424-4ED5-9AD4-757A31C6398C}"/>
              </a:ext>
            </a:extLst>
          </p:cNvPr>
          <p:cNvSpPr/>
          <p:nvPr/>
        </p:nvSpPr>
        <p:spPr bwMode="auto">
          <a:xfrm flipH="1">
            <a:off x="1999996" y="4980825"/>
            <a:ext cx="191316" cy="109501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 sz="1200" b="1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8" name="AutoShape 7">
            <a:extLst>
              <a:ext uri="{FF2B5EF4-FFF2-40B4-BE49-F238E27FC236}">
                <a16:creationId xmlns:a16="http://schemas.microsoft.com/office/drawing/2014/main" id="{70B103D0-11A5-4485-AF6C-D8579ED6089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8477" y="4567155"/>
            <a:ext cx="1257902" cy="528384"/>
          </a:xfrm>
          <a:prstGeom prst="roundRect">
            <a:avLst>
              <a:gd name="adj" fmla="val 0"/>
            </a:avLst>
          </a:prstGeom>
          <a:gradFill flip="none" rotWithShape="1">
            <a:gsLst>
              <a:gs pos="96000">
                <a:srgbClr val="F2F2F2"/>
              </a:gs>
              <a:gs pos="95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ysClr val="windowText" lastClr="000000">
                <a:lumMod val="40000"/>
                <a:lumOff val="6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14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Rectangle 203">
            <a:extLst>
              <a:ext uri="{FF2B5EF4-FFF2-40B4-BE49-F238E27FC236}">
                <a16:creationId xmlns:a16="http://schemas.microsoft.com/office/drawing/2014/main" id="{856A112C-711B-462B-AF07-14B44E535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92" y="5081348"/>
            <a:ext cx="1759188" cy="114396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rgbClr val="3595E9"/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endParaRPr kumimoji="1" lang="en-US" altLang="ko-KR" sz="1000" kern="0" dirty="0">
              <a:solidFill>
                <a:srgbClr val="4D4D4D"/>
              </a:solidFill>
              <a:latin typeface="+mn-ea"/>
            </a:endParaRPr>
          </a:p>
        </p:txBody>
      </p:sp>
      <p:sp>
        <p:nvSpPr>
          <p:cNvPr id="46" name="Rectangle 204">
            <a:extLst>
              <a:ext uri="{FF2B5EF4-FFF2-40B4-BE49-F238E27FC236}">
                <a16:creationId xmlns:a16="http://schemas.microsoft.com/office/drawing/2014/main" id="{697F9DBA-5926-4FD0-B61B-7AA0C9123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04" y="5540775"/>
            <a:ext cx="1445163" cy="68064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72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발생시점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영향도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우선순위</a:t>
            </a:r>
          </a:p>
        </p:txBody>
      </p:sp>
      <p:sp>
        <p:nvSpPr>
          <p:cNvPr id="47" name="AutoShape 205" descr="밝은 상향 대각선">
            <a:extLst>
              <a:ext uri="{FF2B5EF4-FFF2-40B4-BE49-F238E27FC236}">
                <a16:creationId xmlns:a16="http://schemas.microsoft.com/office/drawing/2014/main" id="{551A72D1-05A2-493B-8AA2-81708554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993" y="5010373"/>
            <a:ext cx="1798370" cy="78736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현재 위험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요소에 대해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충분한 지식이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 있는가</a:t>
            </a:r>
            <a:r>
              <a:rPr kumimoji="1" lang="en-US" altLang="ko-KR" sz="900" kern="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48" name="Rectangle 206">
            <a:extLst>
              <a:ext uri="{FF2B5EF4-FFF2-40B4-BE49-F238E27FC236}">
                <a16:creationId xmlns:a16="http://schemas.microsoft.com/office/drawing/2014/main" id="{B75B4C5E-FFF9-4144-8A54-49D157A38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265" y="5171622"/>
            <a:ext cx="1011391" cy="84441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업무계획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책임소재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목표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업무</a:t>
            </a:r>
          </a:p>
        </p:txBody>
      </p:sp>
      <p:sp>
        <p:nvSpPr>
          <p:cNvPr id="49" name="Rectangle 207">
            <a:extLst>
              <a:ext uri="{FF2B5EF4-FFF2-40B4-BE49-F238E27FC236}">
                <a16:creationId xmlns:a16="http://schemas.microsoft.com/office/drawing/2014/main" id="{EAE981A9-8F68-4729-8F97-7B6AB1947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536" y="5442547"/>
            <a:ext cx="660691" cy="47585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en-US" altLang="ko-KR" sz="1000" kern="0" dirty="0">
                <a:solidFill>
                  <a:srgbClr val="333333"/>
                </a:solidFill>
                <a:latin typeface="+mn-ea"/>
              </a:rPr>
              <a:t>WBS</a:t>
            </a:r>
          </a:p>
          <a:p>
            <a:pPr latinLnBrk="0">
              <a:defRPr/>
            </a:pPr>
            <a:endParaRPr kumimoji="1" lang="en-US" altLang="ko-KR" sz="1000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50" name="Rectangle 208">
            <a:extLst>
              <a:ext uri="{FF2B5EF4-FFF2-40B4-BE49-F238E27FC236}">
                <a16:creationId xmlns:a16="http://schemas.microsoft.com/office/drawing/2014/main" id="{76B5EEEC-E599-4589-B447-1517E1D0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761" y="5825193"/>
            <a:ext cx="660691" cy="31781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일정</a:t>
            </a:r>
          </a:p>
        </p:txBody>
      </p:sp>
      <p:cxnSp>
        <p:nvCxnSpPr>
          <p:cNvPr id="51" name="AutoShape 209">
            <a:extLst>
              <a:ext uri="{FF2B5EF4-FFF2-40B4-BE49-F238E27FC236}">
                <a16:creationId xmlns:a16="http://schemas.microsoft.com/office/drawing/2014/main" id="{52E72966-B06D-4AA6-A9DB-E6CF5BEFF729}"/>
              </a:ext>
            </a:extLst>
          </p:cNvPr>
          <p:cNvCxnSpPr>
            <a:cxnSpLocks noChangeShapeType="1"/>
            <a:endCxn id="47" idx="1"/>
          </p:cNvCxnSpPr>
          <p:nvPr/>
        </p:nvCxnSpPr>
        <p:spPr bwMode="auto">
          <a:xfrm flipV="1">
            <a:off x="2212039" y="5404923"/>
            <a:ext cx="683955" cy="47624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2" name="AutoShape 210">
            <a:extLst>
              <a:ext uri="{FF2B5EF4-FFF2-40B4-BE49-F238E27FC236}">
                <a16:creationId xmlns:a16="http://schemas.microsoft.com/office/drawing/2014/main" id="{70F5BA05-72F1-4F79-90BB-757A42811DFB}"/>
              </a:ext>
            </a:extLst>
          </p:cNvPr>
          <p:cNvCxnSpPr>
            <a:cxnSpLocks noChangeShapeType="1"/>
            <a:stCxn id="47" idx="0"/>
          </p:cNvCxnSpPr>
          <p:nvPr/>
        </p:nvCxnSpPr>
        <p:spPr bwMode="auto">
          <a:xfrm rot="5400000" flipH="1" flipV="1">
            <a:off x="3844518" y="4554319"/>
            <a:ext cx="406717" cy="50539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53" name="AutoShape 211">
            <a:extLst>
              <a:ext uri="{FF2B5EF4-FFF2-40B4-BE49-F238E27FC236}">
                <a16:creationId xmlns:a16="http://schemas.microsoft.com/office/drawing/2014/main" id="{9E688CEF-F341-40BF-996A-56542D84F976}"/>
              </a:ext>
            </a:extLst>
          </p:cNvPr>
          <p:cNvCxnSpPr>
            <a:cxnSpLocks noChangeShapeType="1"/>
            <a:stCxn id="47" idx="2"/>
          </p:cNvCxnSpPr>
          <p:nvPr/>
        </p:nvCxnSpPr>
        <p:spPr bwMode="auto">
          <a:xfrm rot="16200000" flipH="1">
            <a:off x="4709359" y="4883554"/>
            <a:ext cx="427574" cy="2255934"/>
          </a:xfrm>
          <a:prstGeom prst="bentConnector3">
            <a:avLst>
              <a:gd name="adj1" fmla="val 132588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4" name="Text Box 216">
            <a:extLst>
              <a:ext uri="{FF2B5EF4-FFF2-40B4-BE49-F238E27FC236}">
                <a16:creationId xmlns:a16="http://schemas.microsoft.com/office/drawing/2014/main" id="{ED6F60FD-8E06-45B9-A94C-B5C74234F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969" y="4752736"/>
            <a:ext cx="12131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000" b="1" i="1" kern="0">
                <a:solidFill>
                  <a:srgbClr val="7BC144"/>
                </a:solidFill>
                <a:latin typeface="+mn-ea"/>
                <a:ea typeface="+mn-ea"/>
              </a:rPr>
              <a:t>아니요</a:t>
            </a:r>
            <a:endParaRPr lang="en-US" altLang="ko-KR" sz="1000" b="1" i="1" kern="0" dirty="0">
              <a:solidFill>
                <a:srgbClr val="7BC144"/>
              </a:solidFill>
              <a:latin typeface="+mn-ea"/>
              <a:ea typeface="+mn-ea"/>
            </a:endParaRPr>
          </a:p>
        </p:txBody>
      </p:sp>
      <p:sp>
        <p:nvSpPr>
          <p:cNvPr id="55" name="Text Box 217">
            <a:extLst>
              <a:ext uri="{FF2B5EF4-FFF2-40B4-BE49-F238E27FC236}">
                <a16:creationId xmlns:a16="http://schemas.microsoft.com/office/drawing/2014/main" id="{6F2D8E96-BF8A-4E89-AC60-A89F59B72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038" y="5840254"/>
            <a:ext cx="6590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000" b="1" i="1" kern="0" dirty="0">
                <a:solidFill>
                  <a:srgbClr val="7BC144"/>
                </a:solidFill>
                <a:latin typeface="+mn-ea"/>
                <a:ea typeface="+mn-ea"/>
              </a:rPr>
              <a:t>예</a:t>
            </a:r>
            <a:endParaRPr lang="en-US" altLang="ko-KR" sz="1000" b="1" i="1" kern="0" dirty="0">
              <a:solidFill>
                <a:srgbClr val="7BC144"/>
              </a:solidFill>
              <a:latin typeface="+mn-ea"/>
              <a:ea typeface="+mn-ea"/>
            </a:endParaRPr>
          </a:p>
        </p:txBody>
      </p:sp>
      <p:cxnSp>
        <p:nvCxnSpPr>
          <p:cNvPr id="56" name="AutoShape 218">
            <a:extLst>
              <a:ext uri="{FF2B5EF4-FFF2-40B4-BE49-F238E27FC236}">
                <a16:creationId xmlns:a16="http://schemas.microsoft.com/office/drawing/2014/main" id="{907E0B22-D0BD-4C05-80E0-02377B14C6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1495" y="4603656"/>
            <a:ext cx="889619" cy="24333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7" name="Rectangle 219">
            <a:extLst>
              <a:ext uri="{FF2B5EF4-FFF2-40B4-BE49-F238E27FC236}">
                <a16:creationId xmlns:a16="http://schemas.microsoft.com/office/drawing/2014/main" id="{C88FEE3F-9BC7-40E0-88B3-AE2ADDCB9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588" y="5081348"/>
            <a:ext cx="1638195" cy="114396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고객사 추진조직에 조치사항 보고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조직 전체에 위험관리 피드백 정보 제공 </a:t>
            </a:r>
          </a:p>
        </p:txBody>
      </p:sp>
      <p:cxnSp>
        <p:nvCxnSpPr>
          <p:cNvPr id="58" name="AutoShape 220">
            <a:extLst>
              <a:ext uri="{FF2B5EF4-FFF2-40B4-BE49-F238E27FC236}">
                <a16:creationId xmlns:a16="http://schemas.microsoft.com/office/drawing/2014/main" id="{F4154A68-33BC-44DB-9F81-0E0B9CDEE0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1167" y="5653472"/>
            <a:ext cx="594674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59" name="Rectangle 221" descr="19">
            <a:extLst>
              <a:ext uri="{FF2B5EF4-FFF2-40B4-BE49-F238E27FC236}">
                <a16:creationId xmlns:a16="http://schemas.microsoft.com/office/drawing/2014/main" id="{216C8B94-96EA-4312-A1FD-6C948656A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02" y="5356257"/>
            <a:ext cx="1444436" cy="2346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위험요소 검토</a:t>
            </a:r>
          </a:p>
        </p:txBody>
      </p:sp>
      <p:sp>
        <p:nvSpPr>
          <p:cNvPr id="60" name="Rectangle 222" descr="19">
            <a:extLst>
              <a:ext uri="{FF2B5EF4-FFF2-40B4-BE49-F238E27FC236}">
                <a16:creationId xmlns:a16="http://schemas.microsoft.com/office/drawing/2014/main" id="{C60463E5-E6A7-41C5-839A-1C734C97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061" y="4846990"/>
            <a:ext cx="1760107" cy="23464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 대응방안 수립 </a:t>
            </a:r>
          </a:p>
        </p:txBody>
      </p:sp>
      <p:sp>
        <p:nvSpPr>
          <p:cNvPr id="61" name="Rectangle 223" descr="19">
            <a:extLst>
              <a:ext uri="{FF2B5EF4-FFF2-40B4-BE49-F238E27FC236}">
                <a16:creationId xmlns:a16="http://schemas.microsoft.com/office/drawing/2014/main" id="{B5EE5130-2FA4-4FBD-BFD7-3A2F2C93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248" y="4846990"/>
            <a:ext cx="1640535" cy="23464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위험통제</a:t>
            </a:r>
          </a:p>
        </p:txBody>
      </p:sp>
      <p:sp>
        <p:nvSpPr>
          <p:cNvPr id="62" name="Rectangle 222" descr="19">
            <a:extLst>
              <a:ext uri="{FF2B5EF4-FFF2-40B4-BE49-F238E27FC236}">
                <a16:creationId xmlns:a16="http://schemas.microsoft.com/office/drawing/2014/main" id="{20DFCC88-0894-455F-87CC-2662ED6EA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71" y="4487203"/>
            <a:ext cx="860922" cy="2346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연구</a:t>
            </a:r>
          </a:p>
        </p:txBody>
      </p:sp>
      <p:sp>
        <p:nvSpPr>
          <p:cNvPr id="63" name="AutoShape 121">
            <a:extLst>
              <a:ext uri="{FF2B5EF4-FFF2-40B4-BE49-F238E27FC236}">
                <a16:creationId xmlns:a16="http://schemas.microsoft.com/office/drawing/2014/main" id="{4D07120C-CC03-4C15-9592-6FCD5E1466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267344" y="4932047"/>
            <a:ext cx="444955" cy="344369"/>
          </a:xfrm>
          <a:prstGeom prst="rightArrow">
            <a:avLst>
              <a:gd name="adj1" fmla="val 62880"/>
              <a:gd name="adj2" fmla="val 53560"/>
            </a:avLst>
          </a:prstGeom>
          <a:solidFill>
            <a:sysClr val="window" lastClr="FFFFFF"/>
          </a:solidFill>
          <a:ln w="50800" cap="flat" cmpd="sng" algn="ctr">
            <a:solidFill>
              <a:srgbClr val="7BC144"/>
            </a:solidFill>
            <a:prstDash val="solid"/>
          </a:ln>
          <a:effectLst/>
        </p:spPr>
        <p:txBody>
          <a:bodyPr lIns="0" tIns="0" rIns="0" bIns="0" anchor="ctr"/>
          <a:lstStyle/>
          <a:p>
            <a:pPr latinLnBrk="0">
              <a:defRPr/>
            </a:pPr>
            <a:endParaRPr kumimoji="1" lang="ko-KR" altLang="en-US" sz="1100" kern="0">
              <a:solidFill>
                <a:srgbClr val="006AD6"/>
              </a:solidFill>
              <a:latin typeface="+mn-ea"/>
            </a:endParaRPr>
          </a:p>
        </p:txBody>
      </p:sp>
      <p:sp>
        <p:nvSpPr>
          <p:cNvPr id="64" name="AutoShape 6">
            <a:extLst>
              <a:ext uri="{FF2B5EF4-FFF2-40B4-BE49-F238E27FC236}">
                <a16:creationId xmlns:a16="http://schemas.microsoft.com/office/drawing/2014/main" id="{F16FC4F8-6213-42AF-A8E7-AE701E5FA92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7602" y="4525440"/>
            <a:ext cx="1425304" cy="451908"/>
          </a:xfrm>
          <a:prstGeom prst="round2SameRect">
            <a:avLst/>
          </a:prstGeom>
          <a:solidFill>
            <a:srgbClr val="7BC144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50" kern="0" dirty="0">
                <a:solidFill>
                  <a:prstClr val="white"/>
                </a:solidFill>
                <a:latin typeface="+mn-ea"/>
              </a:rPr>
              <a:t>       위험사항 발생 </a:t>
            </a:r>
          </a:p>
        </p:txBody>
      </p:sp>
      <p:pic>
        <p:nvPicPr>
          <p:cNvPr id="65" name="Picture 134" descr="MCj04326880000[1]">
            <a:extLst>
              <a:ext uri="{FF2B5EF4-FFF2-40B4-BE49-F238E27FC236}">
                <a16:creationId xmlns:a16="http://schemas.microsoft.com/office/drawing/2014/main" id="{07B186CE-9221-45A7-80F9-67A77FDE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3" y="4567115"/>
            <a:ext cx="352321" cy="3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33AF6-2E5A-4ABF-A4B3-C60BC7037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07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roup 223">
            <a:extLst>
              <a:ext uri="{FF2B5EF4-FFF2-40B4-BE49-F238E27FC236}">
                <a16:creationId xmlns:a16="http://schemas.microsoft.com/office/drawing/2014/main" id="{EA526F3C-8232-4AF4-950D-E2DE28FC531D}"/>
              </a:ext>
            </a:extLst>
          </p:cNvPr>
          <p:cNvGraphicFramePr>
            <a:graphicFrameLocks noGrp="1"/>
          </p:cNvGraphicFramePr>
          <p:nvPr/>
        </p:nvGraphicFramePr>
        <p:xfrm>
          <a:off x="2189162" y="4685291"/>
          <a:ext cx="6976739" cy="778104"/>
        </p:xfrm>
        <a:graphic>
          <a:graphicData uri="http://schemas.openxmlformats.org/drawingml/2006/table">
            <a:tbl>
              <a:tblPr firstRow="1"/>
              <a:tblGrid>
                <a:gridCol w="141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1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1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7055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영향도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발생가능성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3.3.3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 단계에 걸친 위험요소 관리활동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본 사업의 위험요소 별 대응 계획을 수립하여 위험을 사전에 예방함으로써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성공적 사업 수행 가능성을 높이고 제안된 시스템이 계획된 요건을 만족시키지 못하는 위험발생 요인을 사전에 제거합니다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사업 수행을 성공적으로 완료하기 위하여 사업 진행 중 발생할 수 있는 위험요소를 미리 예측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평가하고 이에 대한 대처방안을 수립하여 위험을 제거하거나 완화하여 위험으로 인한 영향을 최소화합니다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82858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전 단계에 걸친 위험요소 관리</a:t>
            </a:r>
          </a:p>
        </p:txBody>
      </p:sp>
      <p:graphicFrame>
        <p:nvGraphicFramePr>
          <p:cNvPr id="87" name="Group 222">
            <a:extLst>
              <a:ext uri="{FF2B5EF4-FFF2-40B4-BE49-F238E27FC236}">
                <a16:creationId xmlns:a16="http://schemas.microsoft.com/office/drawing/2014/main" id="{F749AF4D-5397-4A6B-A2D8-271F60CC0869}"/>
              </a:ext>
            </a:extLst>
          </p:cNvPr>
          <p:cNvGraphicFramePr>
            <a:graphicFrameLocks noGrp="1"/>
          </p:cNvGraphicFramePr>
          <p:nvPr/>
        </p:nvGraphicFramePr>
        <p:xfrm>
          <a:off x="2198397" y="3239517"/>
          <a:ext cx="6967505" cy="780768"/>
        </p:xfrm>
        <a:graphic>
          <a:graphicData uri="http://schemas.openxmlformats.org/drawingml/2006/table">
            <a:tbl>
              <a:tblPr firstRow="1"/>
              <a:tblGrid>
                <a:gridCol w="1372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등급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달성불가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현저한 영향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경미한 영향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Rectangle 5">
            <a:extLst>
              <a:ext uri="{FF2B5EF4-FFF2-40B4-BE49-F238E27FC236}">
                <a16:creationId xmlns:a16="http://schemas.microsoft.com/office/drawing/2014/main" id="{429DEFFA-0CBF-40E4-AC59-D3C21F71A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6" y="2312989"/>
            <a:ext cx="8235636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사업 수행 경험 및 사전 조사를 통한 위험 요소 식별</a:t>
            </a:r>
          </a:p>
        </p:txBody>
      </p:sp>
      <p:sp>
        <p:nvSpPr>
          <p:cNvPr id="83" name="Rectangle 108">
            <a:extLst>
              <a:ext uri="{FF2B5EF4-FFF2-40B4-BE49-F238E27FC236}">
                <a16:creationId xmlns:a16="http://schemas.microsoft.com/office/drawing/2014/main" id="{CA55BB5A-7074-43BD-B270-D0C4CEB34F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2312989"/>
            <a:ext cx="1460614" cy="337865"/>
          </a:xfrm>
          <a:prstGeom prst="round1Rect">
            <a:avLst>
              <a:gd name="adj" fmla="val 23040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prstClr val="white"/>
                </a:solidFill>
                <a:latin typeface="+mn-ea"/>
              </a:rPr>
              <a:t>위험 식별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C0A56AC0-A702-4858-BCE9-7F5C54C8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8" y="2737119"/>
            <a:ext cx="8235635" cy="4079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식별된 위험은 발생가능성에 따라 상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/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중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/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하로 평가됨</a:t>
            </a:r>
          </a:p>
          <a:p>
            <a:pPr marL="219075" lvl="1" indent="-1143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나눔고딕" pitchFamily="50" charset="-127"/>
              <a:buChar char="-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상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50%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이상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중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15~50%,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하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15%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미만</a:t>
            </a:r>
          </a:p>
        </p:txBody>
      </p:sp>
      <p:sp>
        <p:nvSpPr>
          <p:cNvPr id="86" name="Rectangle 108">
            <a:extLst>
              <a:ext uri="{FF2B5EF4-FFF2-40B4-BE49-F238E27FC236}">
                <a16:creationId xmlns:a16="http://schemas.microsoft.com/office/drawing/2014/main" id="{317153B0-FFCA-4F09-B231-E22B718A27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2737117"/>
            <a:ext cx="1460614" cy="40795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위험발생 가능성 분석</a:t>
            </a:r>
          </a:p>
        </p:txBody>
      </p:sp>
      <p:sp>
        <p:nvSpPr>
          <p:cNvPr id="88" name="Rectangle 108">
            <a:extLst>
              <a:ext uri="{FF2B5EF4-FFF2-40B4-BE49-F238E27FC236}">
                <a16:creationId xmlns:a16="http://schemas.microsoft.com/office/drawing/2014/main" id="{15A14B5E-5795-4823-8126-77ABC0B7F91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6" y="3225943"/>
            <a:ext cx="1460614" cy="600250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영향도 분석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963E8A09-24D6-4D3B-AD44-C6EB1FEB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85" y="4133232"/>
            <a:ext cx="8235640" cy="54119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1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위험요소에 대한 평가는 발생가능성을 판단하고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영향도는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비용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일정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품질 각각의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영향도를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더하여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3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으로 나누고 소수점을 절사하여 위험등급을 결정함</a:t>
            </a:r>
          </a:p>
          <a:p>
            <a:pPr marL="101600" indent="-101600" latinLnBrk="0">
              <a:lnSpc>
                <a:spcPts val="11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위험의 우선순위는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위험등급ㆍ발생가능시기ㆍ비용영향ㆍ일정영향ㆍ품질영향의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순서에 따라 우선순위를 결정함</a:t>
            </a:r>
          </a:p>
        </p:txBody>
      </p:sp>
      <p:sp>
        <p:nvSpPr>
          <p:cNvPr id="90" name="Rectangle 108">
            <a:extLst>
              <a:ext uri="{FF2B5EF4-FFF2-40B4-BE49-F238E27FC236}">
                <a16:creationId xmlns:a16="http://schemas.microsoft.com/office/drawing/2014/main" id="{94107A7E-44A6-484A-A6BB-B5E8A264D92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6" y="4133506"/>
            <a:ext cx="1460614" cy="54094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영향평가</a:t>
            </a:r>
          </a:p>
        </p:txBody>
      </p:sp>
      <p:sp>
        <p:nvSpPr>
          <p:cNvPr id="93" name="Rectangle 5">
            <a:extLst>
              <a:ext uri="{FF2B5EF4-FFF2-40B4-BE49-F238E27FC236}">
                <a16:creationId xmlns:a16="http://schemas.microsoft.com/office/drawing/2014/main" id="{81D853F8-4C0C-4E56-8E4B-840978A0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6" y="5549665"/>
            <a:ext cx="8235636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영향평가결과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 위험에 대하여 별도의 계획서를 작성하며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2~3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등급의 위험은 지속적인 모니터링을 수행함 </a:t>
            </a:r>
          </a:p>
        </p:txBody>
      </p:sp>
      <p:sp>
        <p:nvSpPr>
          <p:cNvPr id="94" name="Rectangle 108">
            <a:extLst>
              <a:ext uri="{FF2B5EF4-FFF2-40B4-BE49-F238E27FC236}">
                <a16:creationId xmlns:a16="http://schemas.microsoft.com/office/drawing/2014/main" id="{22283D06-3689-425A-8740-9FFD6AB2BC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5549665"/>
            <a:ext cx="1460614" cy="337865"/>
          </a:xfrm>
          <a:prstGeom prst="round1Rect">
            <a:avLst>
              <a:gd name="adj" fmla="val 26226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완화계획수립</a:t>
            </a: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56C043DB-C981-456B-9CE4-C01FC0C6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8" y="5973798"/>
            <a:ext cx="8235635" cy="4079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등급별 보고주기에 따라 지속적인 위험추적을 수행함</a:t>
            </a:r>
          </a:p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필요한 경우 위험에 대한 추가분석을 통해 위험완화계획을 수정함</a:t>
            </a:r>
          </a:p>
        </p:txBody>
      </p:sp>
      <p:sp>
        <p:nvSpPr>
          <p:cNvPr id="97" name="Rectangle 108">
            <a:extLst>
              <a:ext uri="{FF2B5EF4-FFF2-40B4-BE49-F238E27FC236}">
                <a16:creationId xmlns:a16="http://schemas.microsoft.com/office/drawing/2014/main" id="{7059C742-5CC8-432F-87E8-2D30C824D5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5973796"/>
            <a:ext cx="1460614" cy="407955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위험추적 및 통제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4287CB-4951-4881-B0A1-D81C93272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3130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기존업무와 영향도 분석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107171" cy="463639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 운영 중인 업무 환경을 체계적이고 정확하게 분석하여 위험 요소를 분석하여 업무영향을 최소화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기존업무와 영향도 분석 </a:t>
            </a:r>
          </a:p>
        </p:txBody>
      </p:sp>
      <p:sp>
        <p:nvSpPr>
          <p:cNvPr id="24" name="모서리가 접힌 도형 121">
            <a:extLst>
              <a:ext uri="{FF2B5EF4-FFF2-40B4-BE49-F238E27FC236}">
                <a16:creationId xmlns:a16="http://schemas.microsoft.com/office/drawing/2014/main" id="{C2BDA7B2-5015-496D-8F78-38CDF65EDF15}"/>
              </a:ext>
            </a:extLst>
          </p:cNvPr>
          <p:cNvSpPr/>
          <p:nvPr/>
        </p:nvSpPr>
        <p:spPr>
          <a:xfrm>
            <a:off x="7393125" y="2204815"/>
            <a:ext cx="1974545" cy="4253857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3056" latinLnBrk="0">
              <a:defRPr/>
            </a:pPr>
            <a:endParaRPr lang="ko-KR" altLang="en-US" sz="21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AB573-0BD3-4F4B-AF58-DC4412CD80A0}"/>
              </a:ext>
            </a:extLst>
          </p:cNvPr>
          <p:cNvSpPr/>
          <p:nvPr/>
        </p:nvSpPr>
        <p:spPr>
          <a:xfrm>
            <a:off x="683133" y="2281213"/>
            <a:ext cx="6709991" cy="40241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3056" latinLnBrk="0">
              <a:defRPr/>
            </a:pPr>
            <a:endParaRPr lang="ko-KR" altLang="en-US" sz="21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양쪽 모서리가 둥근 사각형 127">
            <a:extLst>
              <a:ext uri="{FF2B5EF4-FFF2-40B4-BE49-F238E27FC236}">
                <a16:creationId xmlns:a16="http://schemas.microsoft.com/office/drawing/2014/main" id="{4FB5AEB0-DD65-4B1E-A1AE-C6DFB7B0DA7A}"/>
              </a:ext>
            </a:extLst>
          </p:cNvPr>
          <p:cNvSpPr/>
          <p:nvPr/>
        </p:nvSpPr>
        <p:spPr>
          <a:xfrm>
            <a:off x="7476651" y="2427986"/>
            <a:ext cx="1806020" cy="2001574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업무의 연속성 확보를 위한 이관 계획 수립 및 중요이슈 협의 시 각 단계별 체계적인 절차에 따라 관련담당자를 지원</a:t>
            </a:r>
          </a:p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업무영향 최소화를 위한 납품설치 전 고객과 치밀한 사전협의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체계적인 업무영향 분석을 통해 운영업무의 방해금지 및 보안취약점 제거 실시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27" name="양쪽 모서리가 둥근 사각형 164">
            <a:extLst>
              <a:ext uri="{FF2B5EF4-FFF2-40B4-BE49-F238E27FC236}">
                <a16:creationId xmlns:a16="http://schemas.microsoft.com/office/drawing/2014/main" id="{1FDA07F6-39F6-4AAC-BA66-F216C3F1D329}"/>
              </a:ext>
            </a:extLst>
          </p:cNvPr>
          <p:cNvSpPr/>
          <p:nvPr/>
        </p:nvSpPr>
        <p:spPr>
          <a:xfrm>
            <a:off x="542775" y="3421428"/>
            <a:ext cx="6760018" cy="216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9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내용</a:t>
            </a:r>
          </a:p>
        </p:txBody>
      </p:sp>
      <p:graphicFrame>
        <p:nvGraphicFramePr>
          <p:cNvPr id="28" name="Group 457">
            <a:extLst>
              <a:ext uri="{FF2B5EF4-FFF2-40B4-BE49-F238E27FC236}">
                <a16:creationId xmlns:a16="http://schemas.microsoft.com/office/drawing/2014/main" id="{A7055524-83D5-4DD7-8F80-40F829F7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72852"/>
              </p:ext>
            </p:extLst>
          </p:nvPr>
        </p:nvGraphicFramePr>
        <p:xfrm>
          <a:off x="538031" y="5551205"/>
          <a:ext cx="6769207" cy="907468"/>
        </p:xfrm>
        <a:graphic>
          <a:graphicData uri="http://schemas.openxmlformats.org/drawingml/2006/table">
            <a:tbl>
              <a:tblPr/>
              <a:tblGrid>
                <a:gridCol w="99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76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8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교체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증설 시 장비 및 네트워크 환경 변화에 따른 영향도 분석지원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상용</a:t>
                      </a:r>
                      <a:b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환경 구성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성능개선 및 안정화 등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 시 변경에 따른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양쪽 모서리가 둥근 사각형 165">
            <a:extLst>
              <a:ext uri="{FF2B5EF4-FFF2-40B4-BE49-F238E27FC236}">
                <a16:creationId xmlns:a16="http://schemas.microsoft.com/office/drawing/2014/main" id="{7CC4EC24-8AF9-4A5B-A8A5-734527056EEE}"/>
              </a:ext>
            </a:extLst>
          </p:cNvPr>
          <p:cNvSpPr/>
          <p:nvPr/>
        </p:nvSpPr>
        <p:spPr>
          <a:xfrm>
            <a:off x="538330" y="5268283"/>
            <a:ext cx="6760018" cy="216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9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업무영향도 분석 범위</a:t>
            </a:r>
          </a:p>
        </p:txBody>
      </p:sp>
      <p:graphicFrame>
        <p:nvGraphicFramePr>
          <p:cNvPr id="30" name="Group 349">
            <a:extLst>
              <a:ext uri="{FF2B5EF4-FFF2-40B4-BE49-F238E27FC236}">
                <a16:creationId xmlns:a16="http://schemas.microsoft.com/office/drawing/2014/main" id="{389DF5CE-D0A1-4178-BFEE-EE4F0D1CF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02461"/>
              </p:ext>
            </p:extLst>
          </p:nvPr>
        </p:nvGraphicFramePr>
        <p:xfrm>
          <a:off x="547519" y="3707987"/>
          <a:ext cx="6750836" cy="1470642"/>
        </p:xfrm>
        <a:graphic>
          <a:graphicData uri="http://schemas.openxmlformats.org/drawingml/2006/table">
            <a:tbl>
              <a:tblPr/>
              <a:tblGrid>
                <a:gridCol w="108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736">
                <a:tc grid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58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현행시스템 분석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구성현황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자원할당 정보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사용현황 등을 분석하고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완료 시까지 유지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라이센스 정책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58">
                <a:tc rowSpan="3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이관수행 일정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 및 업무서비스를 고려하여 상세 일정 수립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 여부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특성을 고려하여 서비스 중지 가능 여부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영향도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중지로 인한 서비스 영향도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5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아키텍처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고려사항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수요요구 및 통합모델 등에 대한 아키텍처적 측면을 고려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5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R&amp;R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HW/SW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업체 간의 명확한 역할 정의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DB18FB5-EBD2-4F86-BE81-9004B9DB88E5}"/>
              </a:ext>
            </a:extLst>
          </p:cNvPr>
          <p:cNvGrpSpPr/>
          <p:nvPr/>
        </p:nvGrpSpPr>
        <p:grpSpPr>
          <a:xfrm>
            <a:off x="542925" y="2204815"/>
            <a:ext cx="6759868" cy="1116984"/>
            <a:chOff x="762289" y="2325735"/>
            <a:chExt cx="6540504" cy="996063"/>
          </a:xfrm>
        </p:grpSpPr>
        <p:sp>
          <p:nvSpPr>
            <p:cNvPr id="31" name="양쪽 모서리가 둥근 사각형 171">
              <a:extLst>
                <a:ext uri="{FF2B5EF4-FFF2-40B4-BE49-F238E27FC236}">
                  <a16:creationId xmlns:a16="http://schemas.microsoft.com/office/drawing/2014/main" id="{40AC6170-7A55-4383-8A7C-F144D523EC7E}"/>
                </a:ext>
              </a:extLst>
            </p:cNvPr>
            <p:cNvSpPr/>
            <p:nvPr/>
          </p:nvSpPr>
          <p:spPr>
            <a:xfrm>
              <a:off x="762289" y="2325735"/>
              <a:ext cx="6540504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9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업무영향 분석 절차</a:t>
              </a:r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065D5007-EFAF-4698-B1BC-6A81A089FA7F}"/>
                </a:ext>
              </a:extLst>
            </p:cNvPr>
            <p:cNvSpPr/>
            <p:nvPr/>
          </p:nvSpPr>
          <p:spPr>
            <a:xfrm rot="5400000">
              <a:off x="2733468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endParaRPr lang="ko-KR" altLang="en-US" sz="9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0F4ED80-CCA6-4F82-B6CA-984A00969D5D}"/>
                </a:ext>
              </a:extLst>
            </p:cNvPr>
            <p:cNvSpPr/>
            <p:nvPr/>
          </p:nvSpPr>
          <p:spPr>
            <a:xfrm rot="5400000">
              <a:off x="4946443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endParaRPr lang="ko-KR" altLang="en-US" sz="9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8761075-12CB-432F-964B-9039B2CE0AB9}"/>
                </a:ext>
              </a:extLst>
            </p:cNvPr>
            <p:cNvSpPr/>
            <p:nvPr/>
          </p:nvSpPr>
          <p:spPr>
            <a:xfrm>
              <a:off x="766734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0DFE25-7526-4690-B7B0-C1231D73ADF7}"/>
                </a:ext>
              </a:extLst>
            </p:cNvPr>
            <p:cNvSpPr/>
            <p:nvPr/>
          </p:nvSpPr>
          <p:spPr>
            <a:xfrm>
              <a:off x="2982498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18544DD-5B3D-4C62-BD9D-7BE12270A10D}"/>
                </a:ext>
              </a:extLst>
            </p:cNvPr>
            <p:cNvSpPr/>
            <p:nvPr/>
          </p:nvSpPr>
          <p:spPr>
            <a:xfrm>
              <a:off x="5198263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7" name="양쪽 모서리가 둥근 사각형 175">
              <a:extLst>
                <a:ext uri="{FF2B5EF4-FFF2-40B4-BE49-F238E27FC236}">
                  <a16:creationId xmlns:a16="http://schemas.microsoft.com/office/drawing/2014/main" id="{08393931-3905-4113-9ED0-2E2480432B02}"/>
                </a:ext>
              </a:extLst>
            </p:cNvPr>
            <p:cNvSpPr/>
            <p:nvPr/>
          </p:nvSpPr>
          <p:spPr>
            <a:xfrm>
              <a:off x="771493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업무별 업무현황 파악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이관대상 환경 상세 점검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주요이슈 도출</a:t>
              </a:r>
            </a:p>
          </p:txBody>
        </p:sp>
        <p:sp>
          <p:nvSpPr>
            <p:cNvPr id="38" name="양쪽 모서리가 둥근 사각형 176">
              <a:extLst>
                <a:ext uri="{FF2B5EF4-FFF2-40B4-BE49-F238E27FC236}">
                  <a16:creationId xmlns:a16="http://schemas.microsoft.com/office/drawing/2014/main" id="{388728E7-F918-407F-9BAF-F41F1C44C0A9}"/>
                </a:ext>
              </a:extLst>
            </p:cNvPr>
            <p:cNvSpPr/>
            <p:nvPr/>
          </p:nvSpPr>
          <p:spPr>
            <a:xfrm>
              <a:off x="2987258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업무협의 계획 수립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방문 및 주요이슈 협의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수립</a:t>
              </a:r>
            </a:p>
          </p:txBody>
        </p:sp>
        <p:sp>
          <p:nvSpPr>
            <p:cNvPr id="39" name="양쪽 모서리가 둥근 사각형 177">
              <a:extLst>
                <a:ext uri="{FF2B5EF4-FFF2-40B4-BE49-F238E27FC236}">
                  <a16:creationId xmlns:a16="http://schemas.microsoft.com/office/drawing/2014/main" id="{58810DD1-925A-4E53-8174-B48A7EC787A7}"/>
                </a:ext>
              </a:extLst>
            </p:cNvPr>
            <p:cNvSpPr/>
            <p:nvPr/>
          </p:nvSpPr>
          <p:spPr>
            <a:xfrm>
              <a:off x="5203023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피드백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피드백 의견 교환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지원 </a:t>
              </a: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sp>
          <p:nvSpPr>
            <p:cNvPr id="40" name="양쪽 모서리가 둥근 사각형 178">
              <a:extLst>
                <a:ext uri="{FF2B5EF4-FFF2-40B4-BE49-F238E27FC236}">
                  <a16:creationId xmlns:a16="http://schemas.microsoft.com/office/drawing/2014/main" id="{AB1988B7-7136-4FD6-B0AA-5CC3C73D3522}"/>
                </a:ext>
              </a:extLst>
            </p:cNvPr>
            <p:cNvSpPr/>
            <p:nvPr/>
          </p:nvSpPr>
          <p:spPr>
            <a:xfrm>
              <a:off x="762290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업무영향 분석 절차</a:t>
              </a:r>
            </a:p>
          </p:txBody>
        </p:sp>
        <p:sp>
          <p:nvSpPr>
            <p:cNvPr id="41" name="양쪽 모서리가 둥근 사각형 179">
              <a:extLst>
                <a:ext uri="{FF2B5EF4-FFF2-40B4-BE49-F238E27FC236}">
                  <a16:creationId xmlns:a16="http://schemas.microsoft.com/office/drawing/2014/main" id="{F3075104-0FA6-450C-84BA-D72F8F2F0518}"/>
                </a:ext>
              </a:extLst>
            </p:cNvPr>
            <p:cNvSpPr/>
            <p:nvPr/>
          </p:nvSpPr>
          <p:spPr>
            <a:xfrm>
              <a:off x="2978054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고객사와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사전 협의</a:t>
              </a:r>
            </a:p>
          </p:txBody>
        </p:sp>
        <p:sp>
          <p:nvSpPr>
            <p:cNvPr id="42" name="양쪽 모서리가 둥근 사각형 180">
              <a:extLst>
                <a:ext uri="{FF2B5EF4-FFF2-40B4-BE49-F238E27FC236}">
                  <a16:creationId xmlns:a16="http://schemas.microsoft.com/office/drawing/2014/main" id="{3263C499-516C-4B1F-A7C7-7078B28BFB2E}"/>
                </a:ext>
              </a:extLst>
            </p:cNvPr>
            <p:cNvSpPr/>
            <p:nvPr/>
          </p:nvSpPr>
          <p:spPr>
            <a:xfrm>
              <a:off x="5193819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이관지원 </a:t>
              </a:r>
              <a:r>
                <a:rPr lang="ko-KR" altLang="en-US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pic>
          <p:nvPicPr>
            <p:cNvPr id="43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382168BC-4BCF-4AF4-BDCF-92D475FAC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05" y="2632718"/>
              <a:ext cx="169687" cy="15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D1FC6C4F-F69C-4942-BACA-E52E2F455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379" y="2635867"/>
              <a:ext cx="162974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6DB3AA38-51CC-44EA-A5DB-07195DC9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39" y="2635867"/>
              <a:ext cx="161430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E16A43-D441-4ADD-A962-B0564A24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</p:spPr>
        <p:txBody>
          <a:bodyPr/>
          <a:lstStyle/>
          <a:p>
            <a:fld id="{35E10A36-61A7-43CA-9030-8C625AA7898D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743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1562" y="1080000"/>
            <a:ext cx="9419769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본 사업 관련하여 도입되는 제품의 품질을 보장하고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안정적인 운영을 위하여 체계적 이고 검증된 시험 계획 및 시험운영 지침에 의한 시험을 실시하여 운영환경에서의 발생 가능한 장애요소를 조기발견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조치하고 발생 가능한 위험을 사전에 최소화합니다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177596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시험 목표 및 전략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295AA-9FAE-4AFD-B7EE-218AF200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0" y="2358322"/>
            <a:ext cx="9111108" cy="410428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015B6-56E9-49FE-87FC-AEB5B5AF0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88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납품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설치된 시스템의 철저한 검증을 위해 담당자 입의 하에 단위 시험부터 최종 승인 시험까지 단계별 체계적인 시험 실시로 안정적인 시스템 운영을 지원합니다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1643586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시험 운영 절차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1ED8B3-D2DA-418E-9E0D-380DFD5CF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B5CC02-1133-48B2-B3D7-35F48A5B776F}"/>
              </a:ext>
            </a:extLst>
          </p:cNvPr>
          <p:cNvGrpSpPr/>
          <p:nvPr/>
        </p:nvGrpSpPr>
        <p:grpSpPr>
          <a:xfrm>
            <a:off x="542925" y="2267116"/>
            <a:ext cx="8883947" cy="4027073"/>
            <a:chOff x="251566" y="2400715"/>
            <a:chExt cx="9043278" cy="4248893"/>
          </a:xfrm>
        </p:grpSpPr>
        <p:pic>
          <p:nvPicPr>
            <p:cNvPr id="9" name="Picture 75" descr="박스1">
              <a:extLst>
                <a:ext uri="{FF2B5EF4-FFF2-40B4-BE49-F238E27FC236}">
                  <a16:creationId xmlns:a16="http://schemas.microsoft.com/office/drawing/2014/main" id="{C07F03D7-1785-4892-A067-82DF99D9C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1" t="2850" r="623"/>
            <a:stretch>
              <a:fillRect/>
            </a:stretch>
          </p:blipFill>
          <p:spPr bwMode="gray">
            <a:xfrm>
              <a:off x="2538719" y="6000060"/>
              <a:ext cx="6724166" cy="635880"/>
            </a:xfrm>
            <a:prstGeom prst="rect">
              <a:avLst/>
            </a:prstGeom>
            <a:noFill/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1C1D1C3-8F84-4B7C-A837-0C20A601B4A3}"/>
                </a:ext>
              </a:extLst>
            </p:cNvPr>
            <p:cNvGrpSpPr/>
            <p:nvPr/>
          </p:nvGrpSpPr>
          <p:grpSpPr>
            <a:xfrm>
              <a:off x="3974503" y="3309172"/>
              <a:ext cx="5320341" cy="529156"/>
              <a:chOff x="2888940" y="3980892"/>
              <a:chExt cx="3602174" cy="698566"/>
            </a:xfrm>
          </p:grpSpPr>
          <p:sp>
            <p:nvSpPr>
              <p:cNvPr id="66" name="Rectangle 130">
                <a:extLst>
                  <a:ext uri="{FF2B5EF4-FFF2-40B4-BE49-F238E27FC236}">
                    <a16:creationId xmlns:a16="http://schemas.microsoft.com/office/drawing/2014/main" id="{FA1818F5-4301-4159-91D4-E19836223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7" name="Rectangle 130">
                <a:extLst>
                  <a:ext uri="{FF2B5EF4-FFF2-40B4-BE49-F238E27FC236}">
                    <a16:creationId xmlns:a16="http://schemas.microsoft.com/office/drawing/2014/main" id="{F02CFB5C-1BCB-4067-8AB9-9DD842063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3E17EA-AAA8-4123-AC1B-313DC276827F}"/>
                </a:ext>
              </a:extLst>
            </p:cNvPr>
            <p:cNvGrpSpPr/>
            <p:nvPr/>
          </p:nvGrpSpPr>
          <p:grpSpPr>
            <a:xfrm>
              <a:off x="3974503" y="2672337"/>
              <a:ext cx="5320341" cy="599733"/>
              <a:chOff x="2888940" y="3157155"/>
              <a:chExt cx="3602174" cy="698565"/>
            </a:xfrm>
          </p:grpSpPr>
          <p:sp>
            <p:nvSpPr>
              <p:cNvPr id="64" name="Rectangle 130">
                <a:extLst>
                  <a:ext uri="{FF2B5EF4-FFF2-40B4-BE49-F238E27FC236}">
                    <a16:creationId xmlns:a16="http://schemas.microsoft.com/office/drawing/2014/main" id="{1BABACB3-5482-4439-B1C4-AC97AD589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157155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5" name="Rectangle 130">
                <a:extLst>
                  <a:ext uri="{FF2B5EF4-FFF2-40B4-BE49-F238E27FC236}">
                    <a16:creationId xmlns:a16="http://schemas.microsoft.com/office/drawing/2014/main" id="{2BC2AF28-C304-48B6-B899-BE10D6AFA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157155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886D689-1502-4230-BE60-EECF63842D6C}"/>
                </a:ext>
              </a:extLst>
            </p:cNvPr>
            <p:cNvGrpSpPr/>
            <p:nvPr/>
          </p:nvGrpSpPr>
          <p:grpSpPr>
            <a:xfrm>
              <a:off x="3974503" y="3885237"/>
              <a:ext cx="5320341" cy="488818"/>
              <a:chOff x="2888940" y="3980892"/>
              <a:chExt cx="3602174" cy="698565"/>
            </a:xfrm>
          </p:grpSpPr>
          <p:sp>
            <p:nvSpPr>
              <p:cNvPr id="62" name="Rectangle 130">
                <a:extLst>
                  <a:ext uri="{FF2B5EF4-FFF2-40B4-BE49-F238E27FC236}">
                    <a16:creationId xmlns:a16="http://schemas.microsoft.com/office/drawing/2014/main" id="{B32E32AB-2328-402B-A5DB-69671F369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3" name="Rectangle 130">
                <a:extLst>
                  <a:ext uri="{FF2B5EF4-FFF2-40B4-BE49-F238E27FC236}">
                    <a16:creationId xmlns:a16="http://schemas.microsoft.com/office/drawing/2014/main" id="{AB86E575-3402-4741-B3A2-3415D836F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832AF5-DB27-4543-8F58-151B57205AF9}"/>
                </a:ext>
              </a:extLst>
            </p:cNvPr>
            <p:cNvGrpSpPr/>
            <p:nvPr/>
          </p:nvGrpSpPr>
          <p:grpSpPr>
            <a:xfrm>
              <a:off x="3974503" y="4416938"/>
              <a:ext cx="5320341" cy="459693"/>
              <a:chOff x="2888940" y="3980892"/>
              <a:chExt cx="3602174" cy="698565"/>
            </a:xfrm>
          </p:grpSpPr>
          <p:sp>
            <p:nvSpPr>
              <p:cNvPr id="60" name="Rectangle 130">
                <a:extLst>
                  <a:ext uri="{FF2B5EF4-FFF2-40B4-BE49-F238E27FC236}">
                    <a16:creationId xmlns:a16="http://schemas.microsoft.com/office/drawing/2014/main" id="{AB7CDD22-1A7C-4AF1-BF0E-2F7C7EAAF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1" name="Rectangle 130">
                <a:extLst>
                  <a:ext uri="{FF2B5EF4-FFF2-40B4-BE49-F238E27FC236}">
                    <a16:creationId xmlns:a16="http://schemas.microsoft.com/office/drawing/2014/main" id="{F870BA16-0327-4251-8945-6F550844D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243DC7-86A9-4C69-B740-5C8C1C2EBD5D}"/>
                </a:ext>
              </a:extLst>
            </p:cNvPr>
            <p:cNvGrpSpPr/>
            <p:nvPr/>
          </p:nvGrpSpPr>
          <p:grpSpPr>
            <a:xfrm>
              <a:off x="3974503" y="4936902"/>
              <a:ext cx="5320341" cy="515431"/>
              <a:chOff x="2888940" y="3980892"/>
              <a:chExt cx="3602174" cy="698565"/>
            </a:xfrm>
          </p:grpSpPr>
          <p:sp>
            <p:nvSpPr>
              <p:cNvPr id="58" name="Rectangle 130">
                <a:extLst>
                  <a:ext uri="{FF2B5EF4-FFF2-40B4-BE49-F238E27FC236}">
                    <a16:creationId xmlns:a16="http://schemas.microsoft.com/office/drawing/2014/main" id="{BFFCC474-2ECB-4178-8888-71A72017E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59" name="Rectangle 130">
                <a:extLst>
                  <a:ext uri="{FF2B5EF4-FFF2-40B4-BE49-F238E27FC236}">
                    <a16:creationId xmlns:a16="http://schemas.microsoft.com/office/drawing/2014/main" id="{BC2542FC-BF61-4C0A-8609-6C47B2B00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780B764-2B6B-4662-85F6-400EDF827586}"/>
                </a:ext>
              </a:extLst>
            </p:cNvPr>
            <p:cNvGrpSpPr/>
            <p:nvPr/>
          </p:nvGrpSpPr>
          <p:grpSpPr>
            <a:xfrm>
              <a:off x="3974503" y="5503044"/>
              <a:ext cx="5320341" cy="459693"/>
              <a:chOff x="2888940" y="3980892"/>
              <a:chExt cx="3602174" cy="698565"/>
            </a:xfrm>
          </p:grpSpPr>
          <p:sp>
            <p:nvSpPr>
              <p:cNvPr id="56" name="Rectangle 130">
                <a:extLst>
                  <a:ext uri="{FF2B5EF4-FFF2-40B4-BE49-F238E27FC236}">
                    <a16:creationId xmlns:a16="http://schemas.microsoft.com/office/drawing/2014/main" id="{2C8DD800-F593-4AFE-A132-0F4D2B6B4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57" name="Rectangle 130">
                <a:extLst>
                  <a:ext uri="{FF2B5EF4-FFF2-40B4-BE49-F238E27FC236}">
                    <a16:creationId xmlns:a16="http://schemas.microsoft.com/office/drawing/2014/main" id="{4D396582-ACD9-4E27-BA0B-C98903AEF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940">
              <a:extLst>
                <a:ext uri="{FF2B5EF4-FFF2-40B4-BE49-F238E27FC236}">
                  <a16:creationId xmlns:a16="http://schemas.microsoft.com/office/drawing/2014/main" id="{95421346-9AEE-4684-B58E-E99A156CB9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14245" y="2545201"/>
              <a:ext cx="4247345" cy="3961470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solidFill>
                <a:srgbClr val="BFCBC7"/>
              </a:solidFill>
              <a:miter lim="800000"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Rectangle 1941">
              <a:extLst>
                <a:ext uri="{FF2B5EF4-FFF2-40B4-BE49-F238E27FC236}">
                  <a16:creationId xmlns:a16="http://schemas.microsoft.com/office/drawing/2014/main" id="{52DCE1CF-8E1B-4374-9F46-6F2B6DDFA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0376" y="2739552"/>
              <a:ext cx="3955084" cy="3802353"/>
            </a:xfrm>
            <a:prstGeom prst="rect">
              <a:avLst/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>
              <a:outerShdw dist="12700" dir="16200000" algn="ctr" rotWithShape="0">
                <a:srgbClr val="C0C0C0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 Box 453">
              <a:extLst>
                <a:ext uri="{FF2B5EF4-FFF2-40B4-BE49-F238E27FC236}">
                  <a16:creationId xmlns:a16="http://schemas.microsoft.com/office/drawing/2014/main" id="{9125328E-E754-4AF3-8399-B9193B1FEF1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7010" y="2409744"/>
              <a:ext cx="3781814" cy="267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3714" tIns="41858" rIns="83714" bIns="41858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84137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cs"/>
                </a:rPr>
                <a:t>수행 단계</a:t>
              </a: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F53E6415-A1AB-43C2-8B80-7B763BB41A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1566" y="2400715"/>
              <a:ext cx="3976624" cy="31765"/>
            </a:xfrm>
            <a:prstGeom prst="rect">
              <a:avLst/>
            </a:prstGeom>
            <a:solidFill>
              <a:srgbClr val="BFCBC7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7EB4D1-75D8-4AF3-A210-196D478B7A11}"/>
                </a:ext>
              </a:extLst>
            </p:cNvPr>
            <p:cNvGrpSpPr/>
            <p:nvPr/>
          </p:nvGrpSpPr>
          <p:grpSpPr>
            <a:xfrm>
              <a:off x="660313" y="2782801"/>
              <a:ext cx="3155208" cy="3746887"/>
              <a:chOff x="645044" y="3325020"/>
              <a:chExt cx="2136256" cy="5693893"/>
            </a:xfrm>
          </p:grpSpPr>
          <p:sp>
            <p:nvSpPr>
              <p:cNvPr id="27" name="Rectangle 95">
                <a:extLst>
                  <a:ext uri="{FF2B5EF4-FFF2-40B4-BE49-F238E27FC236}">
                    <a16:creationId xmlns:a16="http://schemas.microsoft.com/office/drawing/2014/main" id="{8D5D234B-D013-4CEB-82E3-1916F0C17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044" y="4835644"/>
                <a:ext cx="2136256" cy="3564315"/>
              </a:xfrm>
              <a:prstGeom prst="rect">
                <a:avLst/>
              </a:prstGeom>
              <a:solidFill>
                <a:sysClr val="window" lastClr="FFFFFF"/>
              </a:solidFill>
              <a:ln w="12700" algn="ctr">
                <a:solidFill>
                  <a:srgbClr val="9D9D9D"/>
                </a:solidFill>
                <a:round/>
                <a:headEnd/>
                <a:tailEnd/>
              </a:ln>
              <a:effectLst>
                <a:innerShdw blurRad="114300">
                  <a:srgbClr val="808080"/>
                </a:innerShdw>
              </a:effectLst>
            </p:spPr>
            <p:txBody>
              <a:bodyPr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fontAlgn="b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kern="0" dirty="0">
                  <a:solidFill>
                    <a:srgbClr val="4D4D4D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8" name="Text Box 96">
                <a:extLst>
                  <a:ext uri="{FF2B5EF4-FFF2-40B4-BE49-F238E27FC236}">
                    <a16:creationId xmlns:a16="http://schemas.microsoft.com/office/drawing/2014/main" id="{74391708-19D0-4832-99ED-3D369B8BF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3772" y="6040399"/>
                <a:ext cx="348547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아니요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Freeform 97">
                <a:extLst>
                  <a:ext uri="{FF2B5EF4-FFF2-40B4-BE49-F238E27FC236}">
                    <a16:creationId xmlns:a16="http://schemas.microsoft.com/office/drawing/2014/main" id="{7ECA1EE8-CDF3-4D25-95D9-6EA61ED5A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214" y="5697581"/>
                <a:ext cx="464971" cy="881639"/>
              </a:xfrm>
              <a:custGeom>
                <a:avLst/>
                <a:gdLst>
                  <a:gd name="T0" fmla="*/ 0 w 288"/>
                  <a:gd name="T1" fmla="*/ 2147483647 h 1152"/>
                  <a:gd name="T2" fmla="*/ 2147483647 w 288"/>
                  <a:gd name="T3" fmla="*/ 2147483647 h 1152"/>
                  <a:gd name="T4" fmla="*/ 2147483647 w 288"/>
                  <a:gd name="T5" fmla="*/ 0 h 1152"/>
                  <a:gd name="T6" fmla="*/ 2147483647 w 288"/>
                  <a:gd name="T7" fmla="*/ 0 h 1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152"/>
                  <a:gd name="T14" fmla="*/ 288 w 288"/>
                  <a:gd name="T15" fmla="*/ 1152 h 1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152">
                    <a:moveTo>
                      <a:pt x="0" y="1152"/>
                    </a:moveTo>
                    <a:lnTo>
                      <a:pt x="288" y="1152"/>
                    </a:lnTo>
                    <a:lnTo>
                      <a:pt x="288" y="0"/>
                    </a:lnTo>
                    <a:lnTo>
                      <a:pt x="144" y="0"/>
                    </a:lnTo>
                  </a:path>
                </a:pathLst>
              </a:cu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0" name="Text Box 98">
                <a:extLst>
                  <a:ext uri="{FF2B5EF4-FFF2-40B4-BE49-F238E27FC236}">
                    <a16:creationId xmlns:a16="http://schemas.microsoft.com/office/drawing/2014/main" id="{1B46E6D5-6A1B-4DE8-AAA5-5CA21F0B6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8193" y="6197162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1" name="Text Box 99">
                <a:extLst>
                  <a:ext uri="{FF2B5EF4-FFF2-40B4-BE49-F238E27FC236}">
                    <a16:creationId xmlns:a16="http://schemas.microsoft.com/office/drawing/2014/main" id="{0FD772D8-FBAE-4FEF-A073-33C8AE5BD3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8193" y="8019121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2" name="Line 100">
                <a:extLst>
                  <a:ext uri="{FF2B5EF4-FFF2-40B4-BE49-F238E27FC236}">
                    <a16:creationId xmlns:a16="http://schemas.microsoft.com/office/drawing/2014/main" id="{0A5F588D-DF62-4B01-8E77-FBCDD40DA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4364452"/>
                <a:ext cx="0" cy="47611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3" name="Line 101">
                <a:extLst>
                  <a:ext uri="{FF2B5EF4-FFF2-40B4-BE49-F238E27FC236}">
                    <a16:creationId xmlns:a16="http://schemas.microsoft.com/office/drawing/2014/main" id="{E8AEB78A-CAF9-49AF-A440-F23C74CB7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3476" y="6097330"/>
                <a:ext cx="0" cy="402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Line 102">
                <a:extLst>
                  <a:ext uri="{FF2B5EF4-FFF2-40B4-BE49-F238E27FC236}">
                    <a16:creationId xmlns:a16="http://schemas.microsoft.com/office/drawing/2014/main" id="{03E21159-B188-464D-9A5A-7A57F62C6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7845036"/>
                <a:ext cx="0" cy="774923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5" name="Line 103">
                <a:extLst>
                  <a:ext uri="{FF2B5EF4-FFF2-40B4-BE49-F238E27FC236}">
                    <a16:creationId xmlns:a16="http://schemas.microsoft.com/office/drawing/2014/main" id="{8CFC8195-B7B6-4C97-9908-CA9F63246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5825" y="7035038"/>
                <a:ext cx="0" cy="402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6" name="Text Box 104">
                <a:extLst>
                  <a:ext uri="{FF2B5EF4-FFF2-40B4-BE49-F238E27FC236}">
                    <a16:creationId xmlns:a16="http://schemas.microsoft.com/office/drawing/2014/main" id="{22FA9BD5-8FC2-41A9-9D20-2D2B6AA6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8735" y="7128304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7" name="Text Box 105">
                <a:extLst>
                  <a:ext uri="{FF2B5EF4-FFF2-40B4-BE49-F238E27FC236}">
                    <a16:creationId xmlns:a16="http://schemas.microsoft.com/office/drawing/2014/main" id="{DEA93547-301E-4753-B6E7-B863A3468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9376" y="6900694"/>
                <a:ext cx="348547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아니요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106">
                <a:extLst>
                  <a:ext uri="{FF2B5EF4-FFF2-40B4-BE49-F238E27FC236}">
                    <a16:creationId xmlns:a16="http://schemas.microsoft.com/office/drawing/2014/main" id="{D3A088F1-FEBE-4A4F-B2A9-92A029BE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949" y="6743399"/>
                <a:ext cx="466839" cy="914474"/>
              </a:xfrm>
              <a:custGeom>
                <a:avLst/>
                <a:gdLst>
                  <a:gd name="T0" fmla="*/ 0 w 288"/>
                  <a:gd name="T1" fmla="*/ 2147483647 h 1152"/>
                  <a:gd name="T2" fmla="*/ 2147483647 w 288"/>
                  <a:gd name="T3" fmla="*/ 2147483647 h 1152"/>
                  <a:gd name="T4" fmla="*/ 2147483647 w 288"/>
                  <a:gd name="T5" fmla="*/ 0 h 1152"/>
                  <a:gd name="T6" fmla="*/ 2147483647 w 288"/>
                  <a:gd name="T7" fmla="*/ 0 h 1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152"/>
                  <a:gd name="T14" fmla="*/ 288 w 288"/>
                  <a:gd name="T15" fmla="*/ 1152 h 1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152">
                    <a:moveTo>
                      <a:pt x="0" y="1152"/>
                    </a:moveTo>
                    <a:lnTo>
                      <a:pt x="288" y="1152"/>
                    </a:lnTo>
                    <a:lnTo>
                      <a:pt x="288" y="0"/>
                    </a:lnTo>
                    <a:lnTo>
                      <a:pt x="144" y="0"/>
                    </a:lnTo>
                  </a:path>
                </a:pathLst>
              </a:cu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DE81BEE0-570C-40B6-A230-115175440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3605947"/>
                <a:ext cx="0" cy="4925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AutoShape 108" descr="그림23">
                <a:extLst>
                  <a:ext uri="{FF2B5EF4-FFF2-40B4-BE49-F238E27FC236}">
                    <a16:creationId xmlns:a16="http://schemas.microsoft.com/office/drawing/2014/main" id="{A04EB8A5-F99F-480D-A694-52F180170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3325020"/>
                <a:ext cx="1650743" cy="36283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시험대상 정의</a:t>
                </a:r>
              </a:p>
            </p:txBody>
          </p:sp>
          <p:sp>
            <p:nvSpPr>
              <p:cNvPr id="41" name="AutoShape 109" descr="그림23">
                <a:extLst>
                  <a:ext uri="{FF2B5EF4-FFF2-40B4-BE49-F238E27FC236}">
                    <a16:creationId xmlns:a16="http://schemas.microsoft.com/office/drawing/2014/main" id="{C1960EB7-4D72-445B-94F1-129A2E5CA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4148757"/>
                <a:ext cx="1650743" cy="36283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시험일정 및 절차 정의</a:t>
                </a:r>
              </a:p>
            </p:txBody>
          </p:sp>
          <p:sp>
            <p:nvSpPr>
              <p:cNvPr id="42" name="AutoShape 110" descr="그림23">
                <a:extLst>
                  <a:ext uri="{FF2B5EF4-FFF2-40B4-BE49-F238E27FC236}">
                    <a16:creationId xmlns:a16="http://schemas.microsoft.com/office/drawing/2014/main" id="{1B8D00D9-7862-4B09-976F-A2BE20EE5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5016353"/>
                <a:ext cx="1650743" cy="36119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단계별 테스트실행</a:t>
                </a:r>
              </a:p>
            </p:txBody>
          </p:sp>
          <p:sp>
            <p:nvSpPr>
              <p:cNvPr id="43" name="AutoShape 111" descr="그림23">
                <a:extLst>
                  <a:ext uri="{FF2B5EF4-FFF2-40B4-BE49-F238E27FC236}">
                    <a16:creationId xmlns:a16="http://schemas.microsoft.com/office/drawing/2014/main" id="{8F102FB2-202E-4010-BF22-E723BEEEB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8656078"/>
                <a:ext cx="1650743" cy="36283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시험결과 확인</a:t>
                </a:r>
                <a:r>
                  <a:rPr kumimoji="0" lang="en-US" altLang="ko-KR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/</a:t>
                </a: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검증</a:t>
                </a:r>
              </a:p>
            </p:txBody>
          </p:sp>
          <p:grpSp>
            <p:nvGrpSpPr>
              <p:cNvPr id="44" name="Group 112">
                <a:extLst>
                  <a:ext uri="{FF2B5EF4-FFF2-40B4-BE49-F238E27FC236}">
                    <a16:creationId xmlns:a16="http://schemas.microsoft.com/office/drawing/2014/main" id="{DACCF0CB-F394-4A30-B663-B282BB266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8326" y="5664069"/>
                <a:ext cx="1142224" cy="603637"/>
                <a:chOff x="644" y="3442"/>
                <a:chExt cx="625" cy="341"/>
              </a:xfrm>
            </p:grpSpPr>
            <p:sp>
              <p:nvSpPr>
                <p:cNvPr id="53" name="AutoShape 113" descr="그림23">
                  <a:extLst>
                    <a:ext uri="{FF2B5EF4-FFF2-40B4-BE49-F238E27FC236}">
                      <a16:creationId xmlns:a16="http://schemas.microsoft.com/office/drawing/2014/main" id="{71C45672-1ED5-452C-9470-2B181CAC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AutoShape 114" descr="그림23">
                  <a:extLst>
                    <a:ext uri="{FF2B5EF4-FFF2-40B4-BE49-F238E27FC236}">
                      <a16:creationId xmlns:a16="http://schemas.microsoft.com/office/drawing/2014/main" id="{CFE47434-79E7-4F74-BDA5-F5F49C8B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55" name="AutoShape 115" descr="그림23">
                  <a:extLst>
                    <a:ext uri="{FF2B5EF4-FFF2-40B4-BE49-F238E27FC236}">
                      <a16:creationId xmlns:a16="http://schemas.microsoft.com/office/drawing/2014/main" id="{519251E0-B2A7-4B63-94E2-F7ED7F4C6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" y="3485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</p:grpSp>
          <p:grpSp>
            <p:nvGrpSpPr>
              <p:cNvPr id="45" name="Group 116">
                <a:extLst>
                  <a:ext uri="{FF2B5EF4-FFF2-40B4-BE49-F238E27FC236}">
                    <a16:creationId xmlns:a16="http://schemas.microsoft.com/office/drawing/2014/main" id="{75D5954C-9B24-484E-8089-95E70C5A1B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5739" y="6554274"/>
                <a:ext cx="1114810" cy="596324"/>
                <a:chOff x="659" y="3442"/>
                <a:chExt cx="610" cy="336"/>
              </a:xfrm>
            </p:grpSpPr>
            <p:sp>
              <p:nvSpPr>
                <p:cNvPr id="50" name="AutoShape 117" descr="그림23">
                  <a:extLst>
                    <a:ext uri="{FF2B5EF4-FFF2-40B4-BE49-F238E27FC236}">
                      <a16:creationId xmlns:a16="http://schemas.microsoft.com/office/drawing/2014/main" id="{C2BEB4ED-3C54-4329-935E-01ADEC7C8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AutoShape 118" descr="그림23">
                  <a:extLst>
                    <a:ext uri="{FF2B5EF4-FFF2-40B4-BE49-F238E27FC236}">
                      <a16:creationId xmlns:a16="http://schemas.microsoft.com/office/drawing/2014/main" id="{40AF5013-943D-478C-A2BA-94045F2F5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52" name="AutoShape 119" descr="그림23">
                  <a:extLst>
                    <a:ext uri="{FF2B5EF4-FFF2-40B4-BE49-F238E27FC236}">
                      <a16:creationId xmlns:a16="http://schemas.microsoft.com/office/drawing/2014/main" id="{EC1D6CA1-1DBD-4928-BA5D-E8B4F3573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9" y="3480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통합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</p:grpSp>
          <p:grpSp>
            <p:nvGrpSpPr>
              <p:cNvPr id="46" name="Group 120">
                <a:extLst>
                  <a:ext uri="{FF2B5EF4-FFF2-40B4-BE49-F238E27FC236}">
                    <a16:creationId xmlns:a16="http://schemas.microsoft.com/office/drawing/2014/main" id="{5F2626D1-7C2B-4467-B0FA-F76E868AA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5739" y="7490378"/>
                <a:ext cx="1114810" cy="596324"/>
                <a:chOff x="659" y="3442"/>
                <a:chExt cx="610" cy="336"/>
              </a:xfrm>
            </p:grpSpPr>
            <p:sp>
              <p:nvSpPr>
                <p:cNvPr id="47" name="AutoShape 121" descr="그림23">
                  <a:extLst>
                    <a:ext uri="{FF2B5EF4-FFF2-40B4-BE49-F238E27FC236}">
                      <a16:creationId xmlns:a16="http://schemas.microsoft.com/office/drawing/2014/main" id="{DC0B738C-66D7-4F9C-9682-1E9D5F3D9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AutoShape 122" descr="그림23">
                  <a:extLst>
                    <a:ext uri="{FF2B5EF4-FFF2-40B4-BE49-F238E27FC236}">
                      <a16:creationId xmlns:a16="http://schemas.microsoft.com/office/drawing/2014/main" id="{3DE820EA-2D6A-4150-9A64-28C5ABCD3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49" name="AutoShape 123" descr="그림23">
                  <a:extLst>
                    <a:ext uri="{FF2B5EF4-FFF2-40B4-BE49-F238E27FC236}">
                      <a16:creationId xmlns:a16="http://schemas.microsoft.com/office/drawing/2014/main" id="{80470B7F-E3A4-4AE2-A5F4-F10755CA6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9" y="3480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최종 승인 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테스트</a:t>
                  </a:r>
                </a:p>
              </p:txBody>
            </p:sp>
          </p:grpSp>
        </p:grpSp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CB53272C-6CDE-4ADB-9F8E-42C78651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2705929"/>
              <a:ext cx="1391483" cy="615395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시험대상 범위 정의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테스트 케이스 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정의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 단계별 대상 정의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045848E9-DE41-4D79-9BBA-907072419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3272072"/>
              <a:ext cx="1105523" cy="615395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단위테스트 실행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통합테스트 실행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최종 승인 테스트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AutoShape 90">
              <a:extLst>
                <a:ext uri="{FF2B5EF4-FFF2-40B4-BE49-F238E27FC236}">
                  <a16:creationId xmlns:a16="http://schemas.microsoft.com/office/drawing/2014/main" id="{0AE2AA7A-F9E0-4A96-8636-48455929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3898599"/>
              <a:ext cx="2237873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도입 H/W의 최소 단위 별 장비 테스트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도입 H/W 내 정상 구현 및 작동 확인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7E2F745E-F874-4519-B29B-B8F340D38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4464740"/>
              <a:ext cx="2589804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H/W 및 S/W 간 연동 시험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행정정보 서비스 이관 후 정상 서비스 테스트</a:t>
              </a:r>
            </a:p>
          </p:txBody>
        </p:sp>
        <p:sp>
          <p:nvSpPr>
            <p:cNvPr id="25" name="AutoShape 93">
              <a:extLst>
                <a:ext uri="{FF2B5EF4-FFF2-40B4-BE49-F238E27FC236}">
                  <a16:creationId xmlns:a16="http://schemas.microsoft.com/office/drawing/2014/main" id="{984FB544-363F-424D-BEAE-AC579699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4979784"/>
              <a:ext cx="4396912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운영 기관 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담당자 입회 하에 납품 설치된 시스템의 최종 검증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운영자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에 의한 서비스 확인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AutoShape 94">
              <a:extLst>
                <a:ext uri="{FF2B5EF4-FFF2-40B4-BE49-F238E27FC236}">
                  <a16:creationId xmlns:a16="http://schemas.microsoft.com/office/drawing/2014/main" id="{8182EB88-18DD-4539-9B31-A74ED18F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5606313"/>
              <a:ext cx="4237380" cy="229406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각 단계별 시험 결과 검증 및 시험결과서, 최종 보고서 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09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540443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시험이 일정 내에 원활하게 진행되기 위해서는 시험 대상에 대한 명확한 이해를 바탕으로 한 구체적이고 체계적인 시험계획이 필요합니다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이에 제안사는 사전에 필요 사항을 검토하여 담당자와 협의한 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단계별 테스트 계획을 수립하고 각 항목에 대한 시험을 체계적으로 진행합니다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 가동 시 발견되는 에러나 불합리한 문제점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시스템 보완요구 등에 대해서는 제안사가 즉시 조치합니다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단계별 테스트 계획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AB29636-18C8-44FA-872A-CF688D5D22AD}"/>
              </a:ext>
            </a:extLst>
          </p:cNvPr>
          <p:cNvGrpSpPr/>
          <p:nvPr/>
        </p:nvGrpSpPr>
        <p:grpSpPr>
          <a:xfrm>
            <a:off x="407862" y="2312988"/>
            <a:ext cx="9045324" cy="2076564"/>
            <a:chOff x="406400" y="2132862"/>
            <a:chExt cx="6158863" cy="223745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29945E1-9652-43F6-838C-C5F3718B3AB2}"/>
                </a:ext>
              </a:extLst>
            </p:cNvPr>
            <p:cNvGrpSpPr/>
            <p:nvPr/>
          </p:nvGrpSpPr>
          <p:grpSpPr>
            <a:xfrm>
              <a:off x="408940" y="2610346"/>
              <a:ext cx="6156323" cy="1759974"/>
              <a:chOff x="368300" y="3567113"/>
              <a:chExt cx="6156323" cy="158342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496BFB29-B6A8-4F2B-AD57-635208714C82}"/>
                  </a:ext>
                </a:extLst>
              </p:cNvPr>
              <p:cNvSpPr/>
              <p:nvPr/>
            </p:nvSpPr>
            <p:spPr>
              <a:xfrm>
                <a:off x="368300" y="3625621"/>
                <a:ext cx="6156323" cy="1524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algn="l" defTabSz="83970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kern="0" dirty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37" name="자유형 5">
                <a:extLst>
                  <a:ext uri="{FF2B5EF4-FFF2-40B4-BE49-F238E27FC236}">
                    <a16:creationId xmlns:a16="http://schemas.microsoft.com/office/drawing/2014/main" id="{E36EBE05-8540-4440-B828-E2736D351883}"/>
                  </a:ext>
                </a:extLst>
              </p:cNvPr>
              <p:cNvSpPr/>
              <p:nvPr/>
            </p:nvSpPr>
            <p:spPr>
              <a:xfrm>
                <a:off x="1824038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8" name="자유형 32">
                <a:extLst>
                  <a:ext uri="{FF2B5EF4-FFF2-40B4-BE49-F238E27FC236}">
                    <a16:creationId xmlns:a16="http://schemas.microsoft.com/office/drawing/2014/main" id="{D098FBF3-4C2D-4B12-B628-C181F44FB0D6}"/>
                  </a:ext>
                </a:extLst>
              </p:cNvPr>
              <p:cNvSpPr/>
              <p:nvPr/>
            </p:nvSpPr>
            <p:spPr>
              <a:xfrm>
                <a:off x="3348038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9" name="자유형 33">
                <a:extLst>
                  <a:ext uri="{FF2B5EF4-FFF2-40B4-BE49-F238E27FC236}">
                    <a16:creationId xmlns:a16="http://schemas.microsoft.com/office/drawing/2014/main" id="{3F3BC531-56F6-4516-9133-45EBE5BB6FC2}"/>
                  </a:ext>
                </a:extLst>
              </p:cNvPr>
              <p:cNvSpPr/>
              <p:nvPr/>
            </p:nvSpPr>
            <p:spPr>
              <a:xfrm>
                <a:off x="4886325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grpSp>
          <p:nvGrpSpPr>
            <p:cNvPr id="67" name="Group 33">
              <a:extLst>
                <a:ext uri="{FF2B5EF4-FFF2-40B4-BE49-F238E27FC236}">
                  <a16:creationId xmlns:a16="http://schemas.microsoft.com/office/drawing/2014/main" id="{4265BBBB-3C70-4D42-A432-76FC8EB53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400" y="2132862"/>
              <a:ext cx="6158863" cy="503239"/>
              <a:chOff x="210" y="1736"/>
              <a:chExt cx="3946" cy="306"/>
            </a:xfrm>
          </p:grpSpPr>
          <p:sp>
            <p:nvSpPr>
              <p:cNvPr id="81" name="AutoShape 34">
                <a:extLst>
                  <a:ext uri="{FF2B5EF4-FFF2-40B4-BE49-F238E27FC236}">
                    <a16:creationId xmlns:a16="http://schemas.microsoft.com/office/drawing/2014/main" id="{84CBED9E-B956-4315-A081-18CCE44C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" y="1738"/>
                <a:ext cx="1039" cy="304"/>
              </a:xfrm>
              <a:prstGeom prst="homePlate">
                <a:avLst>
                  <a:gd name="adj" fmla="val 3587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  <a:ea typeface="+mn-ea"/>
                    <a:cs typeface="+mn-cs"/>
                  </a:rPr>
                  <a:t>단위 테스트계획 수립</a:t>
                </a:r>
              </a:p>
            </p:txBody>
          </p:sp>
          <p:sp>
            <p:nvSpPr>
              <p:cNvPr id="85" name="AutoShape 35">
                <a:extLst>
                  <a:ext uri="{FF2B5EF4-FFF2-40B4-BE49-F238E27FC236}">
                    <a16:creationId xmlns:a16="http://schemas.microsoft.com/office/drawing/2014/main" id="{1BA4BDF3-3FBD-4F69-8855-ABCE458B3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1737"/>
                <a:ext cx="1033" cy="304"/>
              </a:xfrm>
              <a:prstGeom prst="chevron">
                <a:avLst>
                  <a:gd name="adj" fmla="val 37174"/>
                </a:avLst>
              </a:prstGeom>
              <a:solidFill>
                <a:srgbClr val="7BC144"/>
              </a:solidFill>
              <a:ln w="19050">
                <a:noFill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  <a:ea typeface="+mn-ea"/>
                    <a:cs typeface="+mn-cs"/>
                  </a:rPr>
                  <a:t>테스트데이터 준비</a:t>
                </a:r>
              </a:p>
            </p:txBody>
          </p:sp>
          <p:sp>
            <p:nvSpPr>
              <p:cNvPr id="134" name="AutoShape 36">
                <a:extLst>
                  <a:ext uri="{FF2B5EF4-FFF2-40B4-BE49-F238E27FC236}">
                    <a16:creationId xmlns:a16="http://schemas.microsoft.com/office/drawing/2014/main" id="{F1D43097-7020-4467-A1BA-63548B178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37"/>
                <a:ext cx="1033" cy="304"/>
              </a:xfrm>
              <a:prstGeom prst="chevron">
                <a:avLst>
                  <a:gd name="adj" fmla="val 3553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단위테스트 실시</a:t>
                </a:r>
              </a:p>
            </p:txBody>
          </p:sp>
          <p:sp>
            <p:nvSpPr>
              <p:cNvPr id="135" name="AutoShape 37">
                <a:extLst>
                  <a:ext uri="{FF2B5EF4-FFF2-40B4-BE49-F238E27FC236}">
                    <a16:creationId xmlns:a16="http://schemas.microsoft.com/office/drawing/2014/main" id="{66ED8B9E-D4F3-423F-9085-884112ADB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1736"/>
                <a:ext cx="1033" cy="304"/>
              </a:xfrm>
              <a:prstGeom prst="chevron">
                <a:avLst>
                  <a:gd name="adj" fmla="val 38826"/>
                </a:avLst>
              </a:prstGeom>
              <a:solidFill>
                <a:srgbClr val="00B336"/>
              </a:solidFill>
              <a:ln w="19050">
                <a:noFill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white"/>
                    </a:solidFill>
                    <a:latin typeface="+mn-ea"/>
                    <a:ea typeface="+mn-ea"/>
                    <a:cs typeface="+mn-cs"/>
                  </a:rPr>
                  <a:t>단위테스트 완료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FA9D04-E59B-497A-9770-A508C1E3E5E1}"/>
                </a:ext>
              </a:extLst>
            </p:cNvPr>
            <p:cNvSpPr/>
            <p:nvPr/>
          </p:nvSpPr>
          <p:spPr>
            <a:xfrm>
              <a:off x="435610" y="2746266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테스트일정계획 수립</a:t>
              </a: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D1841FA7-E134-4F75-A213-4494EA42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82" y="3079333"/>
              <a:ext cx="1248347" cy="445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테스트순서</a:t>
              </a:r>
              <a:r>
                <a:rPr kumimoji="0" lang="en-US" altLang="ko-KR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일정표</a:t>
              </a:r>
              <a:r>
                <a:rPr kumimoji="0" lang="en-US" altLang="ko-KR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시험케이스 작성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104AFC3-C343-4183-8A02-66395F8694C6}"/>
                </a:ext>
              </a:extLst>
            </p:cNvPr>
            <p:cNvSpPr/>
            <p:nvPr/>
          </p:nvSpPr>
          <p:spPr>
            <a:xfrm>
              <a:off x="435610" y="3767602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품질 보증팀의 검토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15DF72A-ABD6-40B5-A12A-E48F70624193}"/>
                </a:ext>
              </a:extLst>
            </p:cNvPr>
            <p:cNvSpPr/>
            <p:nvPr/>
          </p:nvSpPr>
          <p:spPr>
            <a:xfrm>
              <a:off x="1938733" y="2746267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사전준비사항</a:t>
              </a:r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AB5F9D6D-A0FE-446D-B5BE-6E2DFCD7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35" y="3079333"/>
              <a:ext cx="1358900" cy="67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단위 시험 속성목록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프로시저 및 실제유형 매트릭스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33D3B17-3DED-4180-B182-0D15B493212F}"/>
                </a:ext>
              </a:extLst>
            </p:cNvPr>
            <p:cNvSpPr/>
            <p:nvPr/>
          </p:nvSpPr>
          <p:spPr>
            <a:xfrm>
              <a:off x="1938733" y="3767602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테스트데이터 구축</a:t>
              </a:r>
            </a:p>
          </p:txBody>
        </p:sp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BA6C1D1A-1658-4132-9E5A-7922E9449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35" y="4070135"/>
              <a:ext cx="1358900" cy="25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샘플 로그데이터 연계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C258899-DA80-40D9-B3BA-E5B4D0D9069A}"/>
                </a:ext>
              </a:extLst>
            </p:cNvPr>
            <p:cNvGrpSpPr/>
            <p:nvPr/>
          </p:nvGrpSpPr>
          <p:grpSpPr>
            <a:xfrm>
              <a:off x="3466908" y="2746260"/>
              <a:ext cx="1384618" cy="1438819"/>
              <a:chOff x="3426268" y="3674454"/>
              <a:chExt cx="1384618" cy="130849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A2A3353-B203-41FB-A7C4-AD93B933014D}"/>
                  </a:ext>
                </a:extLst>
              </p:cNvPr>
              <p:cNvSpPr/>
              <p:nvPr/>
            </p:nvSpPr>
            <p:spPr>
              <a:xfrm>
                <a:off x="3426268" y="3674454"/>
                <a:ext cx="1384618" cy="34458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단위시험 </a:t>
                </a:r>
                <a:r>
                  <a:rPr kumimoji="0" lang="ko-KR" altLang="en-US" sz="1050" b="1" dirty="0" err="1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점검표에</a:t>
                </a: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 의거 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실시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40CF390-B972-45CB-9D0E-D6BAD9A51AD5}"/>
                  </a:ext>
                </a:extLst>
              </p:cNvPr>
              <p:cNvSpPr/>
              <p:nvPr/>
            </p:nvSpPr>
            <p:spPr>
              <a:xfrm>
                <a:off x="3426268" y="4134263"/>
                <a:ext cx="1384618" cy="35754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설계서 변경 시 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단위시험 </a:t>
                </a:r>
                <a:r>
                  <a:rPr kumimoji="0" lang="ko-KR" altLang="en-US" sz="1050" b="1" dirty="0" err="1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점검표</a:t>
                </a: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 수정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437C613-0AEB-46E0-BF9E-010FC7E9A3FE}"/>
                  </a:ext>
                </a:extLst>
              </p:cNvPr>
              <p:cNvSpPr/>
              <p:nvPr/>
            </p:nvSpPr>
            <p:spPr>
              <a:xfrm>
                <a:off x="3426268" y="4612877"/>
                <a:ext cx="1384618" cy="3700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오류 발생 시 단위테스트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오류목록에 기록</a:t>
                </a: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F56D5D2-CF81-464B-9449-1E3F31B4C1A9}"/>
                </a:ext>
              </a:extLst>
            </p:cNvPr>
            <p:cNvSpPr/>
            <p:nvPr/>
          </p:nvSpPr>
          <p:spPr>
            <a:xfrm>
              <a:off x="5113256" y="2803439"/>
              <a:ext cx="1265716" cy="14388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완료된 제품은</a:t>
              </a:r>
            </a:p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단위 업무 팀장</a:t>
              </a:r>
              <a:br>
                <a:rPr kumimoji="0" lang="en-US" altLang="ko-KR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</a:b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확인 후 별도로</a:t>
              </a:r>
              <a:br>
                <a:rPr kumimoji="0" lang="en-US" altLang="ko-KR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</a:b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이력 보관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A8D7E5-FCBC-45C2-A0D5-0EC6511D6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227441"/>
              </p:ext>
            </p:extLst>
          </p:nvPr>
        </p:nvGraphicFramePr>
        <p:xfrm>
          <a:off x="385483" y="4445766"/>
          <a:ext cx="897589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107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3550369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955127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3513287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</a:tblGrid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 검사 항목 및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수행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85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외형 및 수량 확인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납품 설치된 제품의 일치 여부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분야 별 납품 검수를 통한 확인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lvl="1" indent="-84138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 요청서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계약 문서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  <a:tr h="162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 동안 보관할 수 있는 스토리지 용량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일일 </a:t>
                      </a:r>
                      <a:r>
                        <a:rPr lang="en-US" altLang="ko-KR" sz="1000" dirty="0"/>
                        <a:t>22:00~06:00</a:t>
                      </a:r>
                      <a:r>
                        <a:rPr lang="ko-KR" altLang="en-US" sz="1000" dirty="0"/>
                        <a:t>까지 백업 완료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단위 </a:t>
                      </a: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 전체 백업 및 </a:t>
                      </a:r>
                      <a:r>
                        <a:rPr lang="ko-KR" altLang="en-US" sz="1000" dirty="0" err="1"/>
                        <a:t>증분</a:t>
                      </a:r>
                      <a:r>
                        <a:rPr lang="ko-KR" altLang="en-US" sz="1000" dirty="0"/>
                        <a:t> 백업 용량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전체 백업 시간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백업을 위한 별도의 작업 생성 및 완료 확인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909087"/>
                  </a:ext>
                </a:extLst>
              </a:tr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이내 복원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/>
                        <a:t>분 이내 즉시 마운트</a:t>
                      </a:r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가상화 </a:t>
                      </a:r>
                      <a:r>
                        <a:rPr lang="en-US" altLang="ko-KR" sz="1000" dirty="0"/>
                        <a:t>VM VM/</a:t>
                      </a:r>
                      <a:r>
                        <a:rPr lang="ko-KR" altLang="en-US" sz="1000" dirty="0"/>
                        <a:t>개별 파일 복원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GUI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en-US" altLang="ko-KR" sz="1000" dirty="0"/>
                        <a:t>VMware/AHV VM </a:t>
                      </a:r>
                      <a:r>
                        <a:rPr lang="ko-KR" altLang="en-US" sz="1000" dirty="0"/>
                        <a:t>복구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GUI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en-US" altLang="ko-KR" sz="1000" dirty="0"/>
                        <a:t>VMware VM </a:t>
                      </a:r>
                      <a:r>
                        <a:rPr lang="ko-KR" altLang="en-US" sz="1000" dirty="0"/>
                        <a:t>즉시 복구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VM </a:t>
                      </a:r>
                      <a:r>
                        <a:rPr lang="ko-KR" altLang="en-US" sz="1000" dirty="0"/>
                        <a:t>개별 파일 복원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윈도우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리눅스 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223376"/>
                  </a:ext>
                </a:extLst>
              </a:tr>
            </a:tbl>
          </a:graphicData>
        </a:graphic>
      </p:graphicFrame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CD875900-75D2-4754-ABEC-AA80D59ED86E}"/>
              </a:ext>
            </a:extLst>
          </p:cNvPr>
          <p:cNvSpPr txBox="1">
            <a:spLocks/>
          </p:cNvSpPr>
          <p:nvPr/>
        </p:nvSpPr>
        <p:spPr>
          <a:xfrm>
            <a:off x="542925" y="6335393"/>
            <a:ext cx="8640000" cy="389259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단위 테스트 항목은 담당자 협의 후 수정 및 추가합니다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5ECAC-F810-4E84-9C6B-ABF64F5DD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4871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시험 계획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243400" y="1080000"/>
            <a:ext cx="9308461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구축 기관으로부터의 장비간 연계 및 안정성을 검증하는 통합 시험을 실시합니다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 조직은 고객사 실무 담당자 입회 하에 제안사 기술인력 및 제조사와 유기적으로 협력하여 구축 시스템에 대한 전반적인 시험을 지원합니다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테스트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검수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계획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B8878C-507B-4A05-849E-91586651C85E}"/>
              </a:ext>
            </a:extLst>
          </p:cNvPr>
          <p:cNvGrpSpPr/>
          <p:nvPr/>
        </p:nvGrpSpPr>
        <p:grpSpPr>
          <a:xfrm>
            <a:off x="414440" y="2312989"/>
            <a:ext cx="5940014" cy="4068763"/>
            <a:chOff x="596900" y="2312989"/>
            <a:chExt cx="5757554" cy="40687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2D6E2A-98BA-4272-BDB5-54BA02905C31}"/>
                </a:ext>
              </a:extLst>
            </p:cNvPr>
            <p:cNvSpPr/>
            <p:nvPr/>
          </p:nvSpPr>
          <p:spPr>
            <a:xfrm>
              <a:off x="599337" y="2791542"/>
              <a:ext cx="5526893" cy="3590208"/>
            </a:xfrm>
            <a:prstGeom prst="rect">
              <a:avLst/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35" name="Picture 3" descr="C:\Users\young\Desktop\제목 없음-1.jpg">
              <a:extLst>
                <a:ext uri="{FF2B5EF4-FFF2-40B4-BE49-F238E27FC236}">
                  <a16:creationId xmlns:a16="http://schemas.microsoft.com/office/drawing/2014/main" id="{A43C249D-F4E4-42E3-A236-C2250B69B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986" y="5215153"/>
              <a:ext cx="3359245" cy="1166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EE00DA28-6278-4EB4-974F-FE6F8C228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258025"/>
              <a:ext cx="1765474" cy="213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시나리오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통합시험계획서 확인</a:t>
              </a: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E4EDAC92-C1EB-4439-853D-A2AEF7C2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998804"/>
              <a:ext cx="1814670" cy="52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시험항목별 시험데이터를 작성하여 통합시험실시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 점검표에 처리기록</a:t>
              </a:r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B0BAB8B-634D-472B-A6C0-FD694332A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8" y="5320676"/>
              <a:ext cx="1634931" cy="856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시험목적 및 범위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시험방법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시험케이스분류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시험데이터확보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시험일정계획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시험추진조직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품질 </a:t>
              </a:r>
              <a:r>
                <a:rPr kumimoji="0" lang="ko-KR" altLang="en-US" sz="900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보증팀의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 검토</a:t>
              </a:r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70E2E38B-51D0-4A88-A473-534190BF5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038" y="3238200"/>
              <a:ext cx="1726685" cy="3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시험점검 및 결과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오류 목록</a:t>
              </a:r>
            </a:p>
          </p:txBody>
        </p:sp>
        <p:sp>
          <p:nvSpPr>
            <p:cNvPr id="54" name="AutoShape 23">
              <a:extLst>
                <a:ext uri="{FF2B5EF4-FFF2-40B4-BE49-F238E27FC236}">
                  <a16:creationId xmlns:a16="http://schemas.microsoft.com/office/drawing/2014/main" id="{B5046DAE-B38B-4B71-8816-DAC9947C9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" y="2312989"/>
              <a:ext cx="2020090" cy="452632"/>
            </a:xfrm>
            <a:prstGeom prst="homePlate">
              <a:avLst>
                <a:gd name="adj" fmla="val 47375"/>
              </a:avLst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 테스트계획 수립</a:t>
              </a:r>
            </a:p>
          </p:txBody>
        </p:sp>
        <p:sp>
          <p:nvSpPr>
            <p:cNvPr id="55" name="AutoShape 24">
              <a:extLst>
                <a:ext uri="{FF2B5EF4-FFF2-40B4-BE49-F238E27FC236}">
                  <a16:creationId xmlns:a16="http://schemas.microsoft.com/office/drawing/2014/main" id="{26738E6E-408D-44C3-8C85-02D46E41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801" y="2312989"/>
              <a:ext cx="2008277" cy="452632"/>
            </a:xfrm>
            <a:prstGeom prst="chevron">
              <a:avLst>
                <a:gd name="adj" fmla="val 51323"/>
              </a:avLst>
            </a:prstGeom>
            <a:solidFill>
              <a:srgbClr val="7BC144"/>
            </a:solidFill>
            <a:ln w="19050">
              <a:noFill/>
            </a:ln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통합테스트 실시</a:t>
              </a:r>
            </a:p>
          </p:txBody>
        </p:sp>
        <p:sp>
          <p:nvSpPr>
            <p:cNvPr id="56" name="AutoShape 25">
              <a:extLst>
                <a:ext uri="{FF2B5EF4-FFF2-40B4-BE49-F238E27FC236}">
                  <a16:creationId xmlns:a16="http://schemas.microsoft.com/office/drawing/2014/main" id="{BF5C0B79-069E-4485-BBE1-70A2F6B0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177" y="2312989"/>
              <a:ext cx="2008277" cy="452632"/>
            </a:xfrm>
            <a:prstGeom prst="chevron">
              <a:avLst>
                <a:gd name="adj" fmla="val 47388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white"/>
                  </a:solidFill>
                  <a:latin typeface="+mn-ea"/>
                  <a:ea typeface="+mn-ea"/>
                  <a:cs typeface="+mn-cs"/>
                </a:rPr>
                <a:t>통합테스트 완료</a:t>
              </a: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BF37C6D-6E12-4F88-9EAA-DDF40F9B9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7" y="3127606"/>
              <a:ext cx="1698157" cy="52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tx1">
                    <a:lumMod val="95000"/>
                    <a:lumOff val="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시스템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/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주요 </a:t>
              </a:r>
              <a:r>
                <a:rPr kumimoji="0" lang="ko-KR" altLang="en-US" sz="900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실체별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 </a:t>
              </a:r>
              <a:r>
                <a:rPr kumimoji="0" lang="ko-KR" altLang="en-US" sz="900" kern="0" spc="-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유형연관성을 가진 기능별 그룹 구성</a:t>
              </a:r>
            </a:p>
          </p:txBody>
        </p:sp>
        <p:sp>
          <p:nvSpPr>
            <p:cNvPr id="42" name="Rectangle 46" descr="그림23">
              <a:extLst>
                <a:ext uri="{FF2B5EF4-FFF2-40B4-BE49-F238E27FC236}">
                  <a16:creationId xmlns:a16="http://schemas.microsoft.com/office/drawing/2014/main" id="{4F1922D8-AF58-4991-9930-461CE99EE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2843498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테스트그룹의 분류</a:t>
              </a:r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D9053E53-B0F9-49CA-B089-30B750367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7" y="3952624"/>
              <a:ext cx="1698157" cy="367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시험경로에서 시험케이스  도출</a:t>
              </a:r>
            </a:p>
          </p:txBody>
        </p:sp>
        <p:sp>
          <p:nvSpPr>
            <p:cNvPr id="44" name="Rectangle 46" descr="그림23">
              <a:extLst>
                <a:ext uri="{FF2B5EF4-FFF2-40B4-BE49-F238E27FC236}">
                  <a16:creationId xmlns:a16="http://schemas.microsoft.com/office/drawing/2014/main" id="{6BBDDB11-E014-4937-A4C0-5AFE2FFD6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365928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테스트케이스 도출</a:t>
              </a:r>
            </a:p>
          </p:txBody>
        </p:sp>
        <p:sp>
          <p:nvSpPr>
            <p:cNvPr id="45" name="Rectangle 46" descr="그림23">
              <a:extLst>
                <a:ext uri="{FF2B5EF4-FFF2-40B4-BE49-F238E27FC236}">
                  <a16:creationId xmlns:a16="http://schemas.microsoft.com/office/drawing/2014/main" id="{FDACBED8-6682-4089-80EE-7C613347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430210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시험시나리오 작성</a:t>
              </a:r>
            </a:p>
          </p:txBody>
        </p:sp>
        <p:sp>
          <p:nvSpPr>
            <p:cNvPr id="46" name="Rectangle 46" descr="그림23">
              <a:extLst>
                <a:ext uri="{FF2B5EF4-FFF2-40B4-BE49-F238E27FC236}">
                  <a16:creationId xmlns:a16="http://schemas.microsoft.com/office/drawing/2014/main" id="{2447ABE5-57BD-47FA-90C2-0069C8C13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4665523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시험데이터 확보</a:t>
              </a:r>
            </a:p>
          </p:txBody>
        </p:sp>
        <p:sp>
          <p:nvSpPr>
            <p:cNvPr id="47" name="Rectangle 46" descr="그림23">
              <a:extLst>
                <a:ext uri="{FF2B5EF4-FFF2-40B4-BE49-F238E27FC236}">
                  <a16:creationId xmlns:a16="http://schemas.microsoft.com/office/drawing/2014/main" id="{DFA8BBDC-B453-4E47-8960-DC13AF37F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5028945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통합시험 계획서 작성</a:t>
              </a:r>
            </a:p>
          </p:txBody>
        </p:sp>
        <p:sp>
          <p:nvSpPr>
            <p:cNvPr id="48" name="Rectangle 46" descr="그림23">
              <a:extLst>
                <a:ext uri="{FF2B5EF4-FFF2-40B4-BE49-F238E27FC236}">
                  <a16:creationId xmlns:a16="http://schemas.microsoft.com/office/drawing/2014/main" id="{44931CD9-D0BD-4BB5-B557-6C6868560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2843498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사전준비사항</a:t>
              </a:r>
            </a:p>
          </p:txBody>
        </p:sp>
        <p:sp>
          <p:nvSpPr>
            <p:cNvPr id="49" name="Rectangle 46" descr="그림23">
              <a:extLst>
                <a:ext uri="{FF2B5EF4-FFF2-40B4-BE49-F238E27FC236}">
                  <a16:creationId xmlns:a16="http://schemas.microsoft.com/office/drawing/2014/main" id="{396BCC91-A2A1-4931-BB35-3710F5C1F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65928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테스트실시</a:t>
              </a:r>
            </a:p>
          </p:txBody>
        </p:sp>
        <p:sp>
          <p:nvSpPr>
            <p:cNvPr id="50" name="Rectangle 46" descr="그림23">
              <a:extLst>
                <a:ext uri="{FF2B5EF4-FFF2-40B4-BE49-F238E27FC236}">
                  <a16:creationId xmlns:a16="http://schemas.microsoft.com/office/drawing/2014/main" id="{182F2A41-8852-4DB1-9312-597B50849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038" y="2843498"/>
              <a:ext cx="1734193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테스트완료 보고서 작성</a:t>
              </a:r>
            </a:p>
          </p:txBody>
        </p:sp>
        <p:sp>
          <p:nvSpPr>
            <p:cNvPr id="52" name="자유형 57">
              <a:extLst>
                <a:ext uri="{FF2B5EF4-FFF2-40B4-BE49-F238E27FC236}">
                  <a16:creationId xmlns:a16="http://schemas.microsoft.com/office/drawing/2014/main" id="{E8959901-B445-425D-B7AB-0C9B99369562}"/>
                </a:ext>
              </a:extLst>
            </p:cNvPr>
            <p:cNvSpPr/>
            <p:nvPr/>
          </p:nvSpPr>
          <p:spPr>
            <a:xfrm>
              <a:off x="2426319" y="2762618"/>
              <a:ext cx="66364" cy="3619132"/>
            </a:xfrm>
            <a:custGeom>
              <a:avLst/>
              <a:gdLst>
                <a:gd name="connsiteX0" fmla="*/ 0 w 0"/>
                <a:gd name="connsiteY0" fmla="*/ 0 h 1566862"/>
                <a:gd name="connsiteX1" fmla="*/ 0 w 0"/>
                <a:gd name="connsiteY1" fmla="*/ 1566862 h 156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66862">
                  <a:moveTo>
                    <a:pt x="0" y="0"/>
                  </a:moveTo>
                  <a:lnTo>
                    <a:pt x="0" y="1566862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3970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3" name="자유형 58">
              <a:extLst>
                <a:ext uri="{FF2B5EF4-FFF2-40B4-BE49-F238E27FC236}">
                  <a16:creationId xmlns:a16="http://schemas.microsoft.com/office/drawing/2014/main" id="{0A19F447-65DD-4FDE-8371-7D554E21F890}"/>
                </a:ext>
              </a:extLst>
            </p:cNvPr>
            <p:cNvSpPr/>
            <p:nvPr/>
          </p:nvSpPr>
          <p:spPr>
            <a:xfrm>
              <a:off x="4307355" y="2762618"/>
              <a:ext cx="66364" cy="3619132"/>
            </a:xfrm>
            <a:custGeom>
              <a:avLst/>
              <a:gdLst>
                <a:gd name="connsiteX0" fmla="*/ 0 w 0"/>
                <a:gd name="connsiteY0" fmla="*/ 0 h 1566862"/>
                <a:gd name="connsiteX1" fmla="*/ 0 w 0"/>
                <a:gd name="connsiteY1" fmla="*/ 1566862 h 156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66862">
                  <a:moveTo>
                    <a:pt x="0" y="0"/>
                  </a:moveTo>
                  <a:lnTo>
                    <a:pt x="0" y="1566862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3970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7" name="모서리가 접힌 도형 121">
            <a:extLst>
              <a:ext uri="{FF2B5EF4-FFF2-40B4-BE49-F238E27FC236}">
                <a16:creationId xmlns:a16="http://schemas.microsoft.com/office/drawing/2014/main" id="{63BDA6BD-4552-4165-A7D6-FFA358A9DA1A}"/>
              </a:ext>
            </a:extLst>
          </p:cNvPr>
          <p:cNvSpPr/>
          <p:nvPr/>
        </p:nvSpPr>
        <p:spPr>
          <a:xfrm>
            <a:off x="6425808" y="2304972"/>
            <a:ext cx="3063238" cy="4076779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1043056" latinLnBrk="0">
              <a:defRPr/>
            </a:pPr>
            <a:r>
              <a:rPr lang="ko-KR" altLang="en-US" sz="1400" b="1" u="sng" kern="0" dirty="0">
                <a:latin typeface="+mn-ea"/>
              </a:rPr>
              <a:t>상세 수행방법</a:t>
            </a:r>
            <a:endParaRPr lang="en-US" altLang="ko-KR" sz="1400" b="1" u="sng" kern="0" dirty="0">
              <a:latin typeface="+mn-ea"/>
            </a:endParaRPr>
          </a:p>
          <a:p>
            <a:pPr algn="ctr" defTabSz="1043056" latinLnBrk="0">
              <a:defRPr/>
            </a:pPr>
            <a:endParaRPr lang="en-US" altLang="ko-KR" sz="1400" b="1" u="sng" kern="0" dirty="0">
              <a:latin typeface="+mn-ea"/>
            </a:endParaRPr>
          </a:p>
          <a:p>
            <a:pPr marL="92075" indent="-92075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>
                <a:latin typeface="+mn-ea"/>
              </a:rPr>
              <a:t>통합 시험 계획 수립</a:t>
            </a:r>
            <a:endParaRPr lang="en-US" altLang="ko-KR" sz="110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통합 시험계획서 확인 및 통합시험 결과 보고서 준비</a:t>
            </a:r>
            <a:endParaRPr lang="en-US" altLang="ko-KR" sz="1050" kern="0" dirty="0">
              <a:latin typeface="+mn-ea"/>
            </a:endParaRPr>
          </a:p>
          <a:p>
            <a:pPr marL="171450" indent="-171450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altLang="ko-KR" sz="1100" kern="0" dirty="0">
              <a:latin typeface="+mn-ea"/>
            </a:endParaRPr>
          </a:p>
          <a:p>
            <a:pPr marL="92075" indent="-92075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>
                <a:latin typeface="+mn-ea"/>
              </a:rPr>
              <a:t>통합 시험 실시</a:t>
            </a:r>
            <a:endParaRPr lang="en-US" altLang="ko-KR" sz="110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시험 항목별 시험 데이터를 작성하여 통합 시험 실시</a:t>
            </a:r>
            <a:endParaRPr lang="en-US" altLang="ko-KR" sz="105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상호 연관된 시스템과의 연동서 시험</a:t>
            </a:r>
            <a:endParaRPr lang="en-US" altLang="ko-KR" sz="105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시험 </a:t>
            </a:r>
            <a:r>
              <a:rPr lang="ko-KR" altLang="en-US" sz="1050" kern="0" dirty="0" err="1">
                <a:latin typeface="+mn-ea"/>
              </a:rPr>
              <a:t>점검표</a:t>
            </a:r>
            <a:r>
              <a:rPr lang="ko-KR" altLang="en-US" sz="1050" kern="0" dirty="0">
                <a:latin typeface="+mn-ea"/>
              </a:rPr>
              <a:t> 처리결과를 기록하고 정상적인 실행이 될 때까지 에러 정정 후 반복적으로 시험 수행</a:t>
            </a:r>
            <a:endParaRPr lang="en-US" altLang="ko-KR" sz="1050" kern="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71531-673C-4AB2-AA67-A4975C6C9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0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666" y="1080000"/>
            <a:ext cx="9059005" cy="38154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이랜드 </a:t>
            </a:r>
            <a:r>
              <a:rPr lang="ko-KR" altLang="en-US" dirty="0" err="1">
                <a:latin typeface="+mn-ea"/>
              </a:rPr>
              <a:t>시스템스</a:t>
            </a:r>
            <a:r>
              <a:rPr lang="ko-KR" altLang="en-US" dirty="0">
                <a:latin typeface="+mn-ea"/>
              </a:rPr>
              <a:t> 통합 백업 시스템을 성공적으로 구축하기 위해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대 전략과 그에 따른 실행 계획을 도출하였습니다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94031A-CAA3-44F2-8622-3DFAC65B1934}"/>
              </a:ext>
            </a:extLst>
          </p:cNvPr>
          <p:cNvSpPr/>
          <p:nvPr/>
        </p:nvSpPr>
        <p:spPr>
          <a:xfrm>
            <a:off x="3701429" y="1589421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추진전략 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67BCEF-1295-4BCC-8360-3220440370F0}"/>
              </a:ext>
            </a:extLst>
          </p:cNvPr>
          <p:cNvGrpSpPr/>
          <p:nvPr/>
        </p:nvGrpSpPr>
        <p:grpSpPr>
          <a:xfrm>
            <a:off x="356220" y="2160000"/>
            <a:ext cx="9103544" cy="4279192"/>
            <a:chOff x="634733" y="2317236"/>
            <a:chExt cx="8666688" cy="4028654"/>
          </a:xfrm>
        </p:grpSpPr>
        <p:sp>
          <p:nvSpPr>
            <p:cNvPr id="58" name="양쪽 모서리가 둥근 사각형 151">
              <a:extLst>
                <a:ext uri="{FF2B5EF4-FFF2-40B4-BE49-F238E27FC236}">
                  <a16:creationId xmlns:a16="http://schemas.microsoft.com/office/drawing/2014/main" id="{A9132B85-E339-4802-861B-2A5D2337C73F}"/>
                </a:ext>
              </a:extLst>
            </p:cNvPr>
            <p:cNvSpPr/>
            <p:nvPr/>
          </p:nvSpPr>
          <p:spPr>
            <a:xfrm>
              <a:off x="6204415" y="4464410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59" name="양쪽 모서리가 둥근 사각형 152">
              <a:extLst>
                <a:ext uri="{FF2B5EF4-FFF2-40B4-BE49-F238E27FC236}">
                  <a16:creationId xmlns:a16="http://schemas.microsoft.com/office/drawing/2014/main" id="{8F42D12A-C60F-4F18-82BB-567CBD464D5B}"/>
                </a:ext>
              </a:extLst>
            </p:cNvPr>
            <p:cNvSpPr/>
            <p:nvPr/>
          </p:nvSpPr>
          <p:spPr>
            <a:xfrm>
              <a:off x="6204416" y="4417644"/>
              <a:ext cx="3067017" cy="35155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고품질의 이행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보안 관리 및 완벽한 사후 지원</a:t>
              </a:r>
            </a:p>
          </p:txBody>
        </p:sp>
        <p:sp>
          <p:nvSpPr>
            <p:cNvPr id="61" name="양쪽 모서리가 둥근 사각형 134">
              <a:extLst>
                <a:ext uri="{FF2B5EF4-FFF2-40B4-BE49-F238E27FC236}">
                  <a16:creationId xmlns:a16="http://schemas.microsoft.com/office/drawing/2014/main" id="{A88E260B-77AC-4226-BCAC-65BD9835C94D}"/>
                </a:ext>
              </a:extLst>
            </p:cNvPr>
            <p:cNvSpPr/>
            <p:nvPr/>
          </p:nvSpPr>
          <p:spPr>
            <a:xfrm>
              <a:off x="643114" y="2369763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62" name="양쪽 모서리가 둥근 사각형 135">
              <a:extLst>
                <a:ext uri="{FF2B5EF4-FFF2-40B4-BE49-F238E27FC236}">
                  <a16:creationId xmlns:a16="http://schemas.microsoft.com/office/drawing/2014/main" id="{DFB2EA06-D3EA-464E-BD6A-AA9A8AEA37D7}"/>
                </a:ext>
              </a:extLst>
            </p:cNvPr>
            <p:cNvSpPr/>
            <p:nvPr/>
          </p:nvSpPr>
          <p:spPr>
            <a:xfrm>
              <a:off x="643115" y="2333944"/>
              <a:ext cx="3067017" cy="32965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미래의 백업 환경까지 수용할 수 있는 아키텍처 제품</a:t>
              </a:r>
            </a:p>
          </p:txBody>
        </p:sp>
        <p:sp>
          <p:nvSpPr>
            <p:cNvPr id="76" name="양쪽 모서리가 둥근 사각형 142">
              <a:extLst>
                <a:ext uri="{FF2B5EF4-FFF2-40B4-BE49-F238E27FC236}">
                  <a16:creationId xmlns:a16="http://schemas.microsoft.com/office/drawing/2014/main" id="{A185CEF5-3F6A-4BCE-AA57-462D3A1C5ECF}"/>
                </a:ext>
              </a:extLst>
            </p:cNvPr>
            <p:cNvSpPr/>
            <p:nvPr/>
          </p:nvSpPr>
          <p:spPr>
            <a:xfrm>
              <a:off x="6185927" y="2348676"/>
              <a:ext cx="3067016" cy="187102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7" name="양쪽 모서리가 둥근 사각형 143">
              <a:extLst>
                <a:ext uri="{FF2B5EF4-FFF2-40B4-BE49-F238E27FC236}">
                  <a16:creationId xmlns:a16="http://schemas.microsoft.com/office/drawing/2014/main" id="{8B03F5B4-C3DB-453F-B27D-F6BFF18AD4FA}"/>
                </a:ext>
              </a:extLst>
            </p:cNvPr>
            <p:cNvSpPr/>
            <p:nvPr/>
          </p:nvSpPr>
          <p:spPr>
            <a:xfrm>
              <a:off x="6185928" y="2317236"/>
              <a:ext cx="3067017" cy="3209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 백업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 및 비즈니스 연속성 확보</a:t>
              </a:r>
            </a:p>
          </p:txBody>
        </p:sp>
        <p:sp>
          <p:nvSpPr>
            <p:cNvPr id="65" name="Rectangle 155" descr="순서도 copy">
              <a:extLst>
                <a:ext uri="{FF2B5EF4-FFF2-40B4-BE49-F238E27FC236}">
                  <a16:creationId xmlns:a16="http://schemas.microsoft.com/office/drawing/2014/main" id="{A94D08C5-8CBF-4A8E-BEE3-D456EE9FC8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</a:p>
          </p:txBody>
        </p:sp>
        <p:sp>
          <p:nvSpPr>
            <p:cNvPr id="66" name="Rectangle 156">
              <a:extLst>
                <a:ext uri="{FF2B5EF4-FFF2-40B4-BE49-F238E27FC236}">
                  <a16:creationId xmlns:a16="http://schemas.microsoft.com/office/drawing/2014/main" id="{CE1B3134-63F1-4B8A-B843-87B03B9C8B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3564632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67" name="Rectangle 156">
              <a:extLst>
                <a:ext uri="{FF2B5EF4-FFF2-40B4-BE49-F238E27FC236}">
                  <a16:creationId xmlns:a16="http://schemas.microsoft.com/office/drawing/2014/main" id="{14ABE35D-1E93-4EAC-96AE-CCC8391E1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84959" y="3560477"/>
              <a:ext cx="1331157" cy="455028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서비스 영향없이 구축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22:00~06:00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 완료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즉시 활용 </a:t>
              </a:r>
            </a:p>
          </p:txBody>
        </p:sp>
        <p:sp>
          <p:nvSpPr>
            <p:cNvPr id="68" name="Rectangle 155" descr="순서도 copy">
              <a:extLst>
                <a:ext uri="{FF2B5EF4-FFF2-40B4-BE49-F238E27FC236}">
                  <a16:creationId xmlns:a16="http://schemas.microsoft.com/office/drawing/2014/main" id="{71FAA0DD-5FEB-49DC-9B13-75978D4339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사업종료 후</a:t>
              </a:r>
            </a:p>
          </p:txBody>
        </p:sp>
        <p:sp>
          <p:nvSpPr>
            <p:cNvPr id="69" name="Rectangle 156">
              <a:extLst>
                <a:ext uri="{FF2B5EF4-FFF2-40B4-BE49-F238E27FC236}">
                  <a16:creationId xmlns:a16="http://schemas.microsoft.com/office/drawing/2014/main" id="{A8D68798-6628-4971-AE8F-32B94F25E9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3564632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수분 이내 백업된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VM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및 물리 서버 활용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15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분 미만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RTPO™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구현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다양한 용도 사용</a:t>
              </a:r>
            </a:p>
          </p:txBody>
        </p:sp>
        <p:sp>
          <p:nvSpPr>
            <p:cNvPr id="70" name="Rectangle 156">
              <a:extLst>
                <a:ext uri="{FF2B5EF4-FFF2-40B4-BE49-F238E27FC236}">
                  <a16:creationId xmlns:a16="http://schemas.microsoft.com/office/drawing/2014/main" id="{620B2A45-7E60-4A5E-AC08-14334B5303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8878" y="3560477"/>
              <a:ext cx="1331157" cy="455028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endPara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1" name="Rectangle 155" descr="순서도 copy">
              <a:extLst>
                <a:ext uri="{FF2B5EF4-FFF2-40B4-BE49-F238E27FC236}">
                  <a16:creationId xmlns:a16="http://schemas.microsoft.com/office/drawing/2014/main" id="{B90A81E1-F982-403A-AC5E-ECB893C540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2732440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2" name="Rectangle 155" descr="순서도 copy">
              <a:extLst>
                <a:ext uri="{FF2B5EF4-FFF2-40B4-BE49-F238E27FC236}">
                  <a16:creationId xmlns:a16="http://schemas.microsoft.com/office/drawing/2014/main" id="{6D92C2E8-40F2-4357-A516-A11578DB1C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2732440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비즈니스 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연속성 확보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92291A4-ABD8-453B-AFD1-43F796EC044C}"/>
                </a:ext>
              </a:extLst>
            </p:cNvPr>
            <p:cNvSpPr/>
            <p:nvPr/>
          </p:nvSpPr>
          <p:spPr>
            <a:xfrm>
              <a:off x="868723" y="3511938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개별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35276DE-6646-4BA9-811D-055E09592FA1}"/>
                </a:ext>
              </a:extLst>
            </p:cNvPr>
            <p:cNvSpPr/>
            <p:nvPr/>
          </p:nvSpPr>
          <p:spPr>
            <a:xfrm>
              <a:off x="1802027" y="3511936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통합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AE31685-A2B2-4388-ADC8-BBD0D4E89680}"/>
                </a:ext>
              </a:extLst>
            </p:cNvPr>
            <p:cNvSpPr/>
            <p:nvPr/>
          </p:nvSpPr>
          <p:spPr>
            <a:xfrm>
              <a:off x="2735333" y="3511938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클라우드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A9E1E47-739E-46C6-BB3D-8C9497555B95}"/>
                </a:ext>
              </a:extLst>
            </p:cNvPr>
            <p:cNvCxnSpPr>
              <a:cxnSpLocks/>
              <a:stCxn id="79" idx="6"/>
              <a:endCxn id="80" idx="2"/>
            </p:cNvCxnSpPr>
            <p:nvPr/>
          </p:nvCxnSpPr>
          <p:spPr>
            <a:xfrm flipV="1">
              <a:off x="1621564" y="3820387"/>
              <a:ext cx="180463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A68BE49-C06C-49DB-B79A-E940D8CE17C1}"/>
                </a:ext>
              </a:extLst>
            </p:cNvPr>
            <p:cNvCxnSpPr/>
            <p:nvPr/>
          </p:nvCxnSpPr>
          <p:spPr>
            <a:xfrm flipV="1">
              <a:off x="2544648" y="3746018"/>
              <a:ext cx="18046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84" name="Rectangle 155" descr="순서도 copy">
              <a:extLst>
                <a:ext uri="{FF2B5EF4-FFF2-40B4-BE49-F238E27FC236}">
                  <a16:creationId xmlns:a16="http://schemas.microsoft.com/office/drawing/2014/main" id="{82FCA00C-2775-4EF7-884A-102F1FFB9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5508" y="3985450"/>
              <a:ext cx="2976032" cy="20195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백업서비스의 발전방향</a:t>
              </a:r>
            </a:p>
          </p:txBody>
        </p:sp>
        <p:sp>
          <p:nvSpPr>
            <p:cNvPr id="89" name="Rectangle 155" descr="순서도 copy">
              <a:extLst>
                <a:ext uri="{FF2B5EF4-FFF2-40B4-BE49-F238E27FC236}">
                  <a16:creationId xmlns:a16="http://schemas.microsoft.com/office/drawing/2014/main" id="{40D887D3-A72D-4B6B-A74C-FC35D6C6F4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2709104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백업서비스 모델의 고도화</a:t>
              </a:r>
            </a:p>
          </p:txBody>
        </p:sp>
        <p:sp>
          <p:nvSpPr>
            <p:cNvPr id="90" name="Rectangle 155" descr="순서도 copy">
              <a:extLst>
                <a:ext uri="{FF2B5EF4-FFF2-40B4-BE49-F238E27FC236}">
                  <a16:creationId xmlns:a16="http://schemas.microsoft.com/office/drawing/2014/main" id="{2890AD1C-5DC7-420B-A7CD-2748A95805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2903034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단일 플랫폼 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(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모니터링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및 리포팅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  <a:endParaRPr lang="ko-KR" altLang="en-US" sz="7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91" name="Rectangle 155" descr="순서도 copy">
              <a:extLst>
                <a:ext uri="{FF2B5EF4-FFF2-40B4-BE49-F238E27FC236}">
                  <a16:creationId xmlns:a16="http://schemas.microsoft.com/office/drawing/2014/main" id="{59D260C5-C218-4624-9BA9-B47A8F19BE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3096963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클라우드 수용 아키텍처 기반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6A46F27-6827-4413-B964-0CBAEDF0C6F8}"/>
                </a:ext>
              </a:extLst>
            </p:cNvPr>
            <p:cNvGrpSpPr/>
            <p:nvPr/>
          </p:nvGrpSpPr>
          <p:grpSpPr>
            <a:xfrm>
              <a:off x="634733" y="4431322"/>
              <a:ext cx="3067017" cy="1914568"/>
              <a:chOff x="5411788" y="3040420"/>
              <a:chExt cx="4678885" cy="2074147"/>
            </a:xfrm>
          </p:grpSpPr>
          <p:sp>
            <p:nvSpPr>
              <p:cNvPr id="124" name="양쪽 모서리가 둥근 사각형 147">
                <a:extLst>
                  <a:ext uri="{FF2B5EF4-FFF2-40B4-BE49-F238E27FC236}">
                    <a16:creationId xmlns:a16="http://schemas.microsoft.com/office/drawing/2014/main" id="{10E946B3-8A1F-44AA-B14B-FC1BB4680778}"/>
                  </a:ext>
                </a:extLst>
              </p:cNvPr>
              <p:cNvSpPr/>
              <p:nvPr/>
            </p:nvSpPr>
            <p:spPr>
              <a:xfrm>
                <a:off x="5411788" y="3087599"/>
                <a:ext cx="4678884" cy="20269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lvl="1" indent="-95250" eaLnBrk="0" fontAlgn="base" latinLnBrk="0" hangingPunct="0">
                  <a:spcAft>
                    <a:spcPts val="240"/>
                  </a:spcAft>
                  <a:buSzPct val="100000"/>
                  <a:buFont typeface="Wingdings" pitchFamily="2" charset="2"/>
                  <a:buChar char="§"/>
                  <a:defRPr/>
                </a:pPr>
                <a:endParaRPr lang="en-US" altLang="ko-KR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125" name="양쪽 모서리가 둥근 사각형 148">
                <a:extLst>
                  <a:ext uri="{FF2B5EF4-FFF2-40B4-BE49-F238E27FC236}">
                    <a16:creationId xmlns:a16="http://schemas.microsoft.com/office/drawing/2014/main" id="{1D7AFB14-CA2A-41A9-B8E0-5D43CE7EA9F7}"/>
                  </a:ext>
                </a:extLst>
              </p:cNvPr>
              <p:cNvSpPr/>
              <p:nvPr/>
            </p:nvSpPr>
            <p:spPr>
              <a:xfrm>
                <a:off x="5411788" y="3040420"/>
                <a:ext cx="4678885" cy="37388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50" kern="0" spc="-5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풍부하고 다양한 백업 사업 경험 적용으로 성공적인 사업 수행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DFD4561-3045-47E6-943C-80877DE7A83A}"/>
                </a:ext>
              </a:extLst>
            </p:cNvPr>
            <p:cNvGrpSpPr/>
            <p:nvPr/>
          </p:nvGrpSpPr>
          <p:grpSpPr>
            <a:xfrm>
              <a:off x="697471" y="4796159"/>
              <a:ext cx="1439417" cy="1087140"/>
              <a:chOff x="4443413" y="8135938"/>
              <a:chExt cx="1858962" cy="1068212"/>
            </a:xfrm>
          </p:grpSpPr>
          <p:sp>
            <p:nvSpPr>
              <p:cNvPr id="122" name="Rectangle 155" descr="순서도 copy">
                <a:extLst>
                  <a:ext uri="{FF2B5EF4-FFF2-40B4-BE49-F238E27FC236}">
                    <a16:creationId xmlns:a16="http://schemas.microsoft.com/office/drawing/2014/main" id="{219ED02C-1456-4C16-9633-E3F7ABDDE9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135938"/>
                <a:ext cx="1858962" cy="22701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800" kern="0">
                    <a:solidFill>
                      <a:prstClr val="white"/>
                    </a:solidFill>
                    <a:latin typeface="+mn-ea"/>
                  </a:rPr>
                  <a:t>유사 환경 </a:t>
                </a:r>
                <a:r>
                  <a:rPr lang="ko-KR" altLang="en-US" sz="800" kern="0" dirty="0">
                    <a:solidFill>
                      <a:prstClr val="white"/>
                    </a:solidFill>
                    <a:latin typeface="+mn-ea"/>
                  </a:rPr>
                  <a:t>구축 경험</a:t>
                </a:r>
              </a:p>
            </p:txBody>
          </p:sp>
          <p:sp>
            <p:nvSpPr>
              <p:cNvPr id="123" name="Rectangle 156">
                <a:extLst>
                  <a:ext uri="{FF2B5EF4-FFF2-40B4-BE49-F238E27FC236}">
                    <a16:creationId xmlns:a16="http://schemas.microsoft.com/office/drawing/2014/main" id="{3A5836E0-8E82-4BB7-8AAB-25294E0296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355014"/>
                <a:ext cx="1858962" cy="849136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46800" tIns="46800" rIns="46800" bIns="46800"/>
              <a:lstStyle>
                <a:lvl1pPr marL="85725" indent="-85725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92075" lvl="1" indent="-92075" defTabSz="995690" fontAlgn="base" latinLnBrk="0">
                  <a:lnSpc>
                    <a:spcPct val="110000"/>
                  </a:lnSpc>
                  <a:spcAft>
                    <a:spcPct val="100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endParaRPr>
              </a:p>
            </p:txBody>
          </p:sp>
        </p:grpSp>
        <p:sp>
          <p:nvSpPr>
            <p:cNvPr id="95" name="Rectangle 151" descr="순서도 copy">
              <a:extLst>
                <a:ext uri="{FF2B5EF4-FFF2-40B4-BE49-F238E27FC236}">
                  <a16:creationId xmlns:a16="http://schemas.microsoft.com/office/drawing/2014/main" id="{C6F8A795-FC32-4583-A6E3-8039518BD3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6906" y="6028268"/>
              <a:ext cx="1489989" cy="1538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</a:pPr>
              <a:r>
                <a:rPr kumimoji="1"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유사 사업 노하우 적용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F9079BE-BE8B-49F3-882B-265E967E4236}"/>
                </a:ext>
              </a:extLst>
            </p:cNvPr>
            <p:cNvGrpSpPr/>
            <p:nvPr/>
          </p:nvGrpSpPr>
          <p:grpSpPr>
            <a:xfrm>
              <a:off x="2180939" y="4796159"/>
              <a:ext cx="1590113" cy="1087140"/>
              <a:chOff x="8086409" y="2967527"/>
              <a:chExt cx="2068600" cy="1177753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7029D0DF-7C11-45F3-B046-165EF486BFBE}"/>
                  </a:ext>
                </a:extLst>
              </p:cNvPr>
              <p:cNvGrpSpPr/>
              <p:nvPr/>
            </p:nvGrpSpPr>
            <p:grpSpPr>
              <a:xfrm>
                <a:off x="8122920" y="2967527"/>
                <a:ext cx="1872557" cy="1177753"/>
                <a:chOff x="4443413" y="8135938"/>
                <a:chExt cx="1858962" cy="1068212"/>
              </a:xfrm>
            </p:grpSpPr>
            <p:sp>
              <p:nvSpPr>
                <p:cNvPr id="120" name="Rectangle 155" descr="순서도 copy">
                  <a:extLst>
                    <a:ext uri="{FF2B5EF4-FFF2-40B4-BE49-F238E27FC236}">
                      <a16:creationId xmlns:a16="http://schemas.microsoft.com/office/drawing/2014/main" id="{F4920ED0-7DF5-4C59-AD7A-981C57A8B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135938"/>
                  <a:ext cx="1858962" cy="227012"/>
                </a:xfrm>
                <a:prstGeom prst="rect">
                  <a:avLst/>
                </a:prstGeom>
                <a:solidFill>
                  <a:srgbClr val="F2F2F2"/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indent="-180975" algn="ctr" defTabSz="1043056" fontAlgn="base" latinLnBrk="0">
                    <a:lnSpc>
                      <a:spcPts val="700"/>
                    </a:lnSpc>
                    <a:spcAft>
                      <a:spcPts val="240"/>
                    </a:spcAft>
                    <a:defRPr/>
                  </a:pPr>
                  <a:r>
                    <a:rPr lang="ko-KR" altLang="en-US" sz="800" kern="0" spc="-5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</a:rPr>
                    <a:t> 대규모 백업시스템 </a:t>
                  </a:r>
                  <a:endParaRPr lang="en-US" altLang="ko-KR" sz="800" kern="0" spc="-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endParaRPr>
                </a:p>
                <a:p>
                  <a:pPr indent="-180975" algn="ctr" defTabSz="1043056" fontAlgn="base" latinLnBrk="0">
                    <a:lnSpc>
                      <a:spcPts val="700"/>
                    </a:lnSpc>
                    <a:spcAft>
                      <a:spcPts val="240"/>
                    </a:spcAft>
                    <a:defRPr/>
                  </a:pPr>
                  <a:r>
                    <a:rPr lang="ko-KR" altLang="en-US" sz="800" kern="0" spc="-5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</a:rPr>
                    <a:t>구축경험 활용</a:t>
                  </a:r>
                </a:p>
              </p:txBody>
            </p:sp>
            <p:sp>
              <p:nvSpPr>
                <p:cNvPr id="121" name="Rectangle 156">
                  <a:extLst>
                    <a:ext uri="{FF2B5EF4-FFF2-40B4-BE49-F238E27FC236}">
                      <a16:creationId xmlns:a16="http://schemas.microsoft.com/office/drawing/2014/main" id="{FD61A4D4-05AC-4BF3-B9BC-82A05A562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355014"/>
                  <a:ext cx="1858962" cy="84913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EAEAEA"/>
                        </a:outerShdw>
                      </a:effectLst>
                    </a14:hiddenEffects>
                  </a:ext>
                </a:extLst>
              </p:spPr>
              <p:txBody>
                <a:bodyPr lIns="46800" tIns="46800" rIns="46800" bIns="46800"/>
                <a:lstStyle>
                  <a:lvl1pPr marL="85725" indent="-85725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92075" lvl="1" indent="-92075" defTabSz="995690" fontAlgn="base" latinLnBrk="0">
                    <a:lnSpc>
                      <a:spcPct val="110000"/>
                    </a:lnSpc>
                    <a:spcAft>
                      <a:spcPct val="1000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Pct val="100000"/>
                    <a:buFont typeface="Arial" pitchFamily="34" charset="0"/>
                    <a:buChar char="•"/>
                    <a:defRPr/>
                  </a:pPr>
                  <a:endParaRPr lang="ko-KR" altLang="en-US" sz="8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9" name="Rectangle 156">
                <a:extLst>
                  <a:ext uri="{FF2B5EF4-FFF2-40B4-BE49-F238E27FC236}">
                    <a16:creationId xmlns:a16="http://schemas.microsoft.com/office/drawing/2014/main" id="{A62C9966-6979-45A7-AD2B-23D895DF94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6409" y="3204567"/>
                <a:ext cx="2068600" cy="492955"/>
              </a:xfrm>
              <a:prstGeom prst="rect">
                <a:avLst/>
              </a:prstGeom>
            </p:spPr>
            <p:txBody>
              <a:bodyPr lIns="99569" tIns="49785" rIns="99569" bIns="49785" anchor="t"/>
              <a:lstStyle/>
              <a:p>
                <a:pPr marL="55563" lvl="1" indent="-55563" defTabSz="995690" fontAlgn="base" latinLnBrk="0">
                  <a:lnSpc>
                    <a:spcPct val="110000"/>
                  </a:lnSpc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다수기관의 백업시스템 동시구축</a:t>
                </a:r>
              </a:p>
              <a:p>
                <a:pPr marL="55563" lvl="1" indent="-55563" defTabSz="995690" fontAlgn="base" latinLnBrk="0">
                  <a:lnSpc>
                    <a:spcPct val="110000"/>
                  </a:lnSpc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물리</a:t>
                </a:r>
                <a:r>
                  <a:rPr lang="en-US" altLang="ko-KR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/</a:t>
                </a: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가상 환경에서 백업시스템 구축능력</a:t>
                </a:r>
              </a:p>
            </p:txBody>
          </p:sp>
        </p:grpSp>
        <p:sp>
          <p:nvSpPr>
            <p:cNvPr id="105" name="Rectangle 151" descr="순서도 copy">
              <a:extLst>
                <a:ext uri="{FF2B5EF4-FFF2-40B4-BE49-F238E27FC236}">
                  <a16:creationId xmlns:a16="http://schemas.microsoft.com/office/drawing/2014/main" id="{B301D9F2-762F-46F2-871B-3197094BD4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91626" y="5963617"/>
              <a:ext cx="1489989" cy="3077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백업 전문 기술인력 투입으로 업무영향 최소화</a:t>
              </a: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85F2CD96-5E84-48DA-B85E-A2D8F4E820DA}"/>
                </a:ext>
              </a:extLst>
            </p:cNvPr>
            <p:cNvCxnSpPr/>
            <p:nvPr/>
          </p:nvCxnSpPr>
          <p:spPr>
            <a:xfrm>
              <a:off x="2183940" y="5962021"/>
              <a:ext cx="0" cy="30682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7" name="object 58">
              <a:extLst>
                <a:ext uri="{FF2B5EF4-FFF2-40B4-BE49-F238E27FC236}">
                  <a16:creationId xmlns:a16="http://schemas.microsoft.com/office/drawing/2014/main" id="{4597AC04-A0E2-4B99-A27F-EE783A1590DC}"/>
                </a:ext>
              </a:extLst>
            </p:cNvPr>
            <p:cNvSpPr/>
            <p:nvPr/>
          </p:nvSpPr>
          <p:spPr>
            <a:xfrm>
              <a:off x="2336468" y="5682614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95690" latinLnBrk="0">
                <a:defRPr/>
              </a:pPr>
              <a:endParaRPr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08" name="Picture 2" descr="C:\Users\wslee\Pictures\426.png">
              <a:extLst>
                <a:ext uri="{FF2B5EF4-FFF2-40B4-BE49-F238E27FC236}">
                  <a16:creationId xmlns:a16="http://schemas.microsoft.com/office/drawing/2014/main" id="{C34F4652-618C-42D5-BC35-3F6532022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1823" y="5378150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109" name="object 58">
              <a:extLst>
                <a:ext uri="{FF2B5EF4-FFF2-40B4-BE49-F238E27FC236}">
                  <a16:creationId xmlns:a16="http://schemas.microsoft.com/office/drawing/2014/main" id="{AFC11DAE-6E52-47C2-98D0-8AD882C119F5}"/>
                </a:ext>
              </a:extLst>
            </p:cNvPr>
            <p:cNvSpPr/>
            <p:nvPr/>
          </p:nvSpPr>
          <p:spPr>
            <a:xfrm>
              <a:off x="2630402" y="5682614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95690" latinLnBrk="0">
                <a:defRPr/>
              </a:pPr>
              <a:endParaRPr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10" name="Picture 2" descr="C:\Users\wslee\Pictures\426.png">
              <a:extLst>
                <a:ext uri="{FF2B5EF4-FFF2-40B4-BE49-F238E27FC236}">
                  <a16:creationId xmlns:a16="http://schemas.microsoft.com/office/drawing/2014/main" id="{4941C73E-4A3B-4ADF-BD28-CEBA59956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5757" y="5378150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113" name="Rectangle 151" descr="순서도 copy">
              <a:extLst>
                <a:ext uri="{FF2B5EF4-FFF2-40B4-BE49-F238E27FC236}">
                  <a16:creationId xmlns:a16="http://schemas.microsoft.com/office/drawing/2014/main" id="{0999F785-D375-4907-8428-54CE050F8E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8759" y="5274599"/>
              <a:ext cx="429625" cy="49244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en-US" altLang="ko-KR" sz="1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…………</a:t>
              </a:r>
              <a:endParaRPr kumimoji="1" lang="ko-KR" altLang="en-US" sz="16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4BC0A109-8A89-4EDA-B011-EFAB7F5D9B33}"/>
                </a:ext>
              </a:extLst>
            </p:cNvPr>
            <p:cNvCxnSpPr/>
            <p:nvPr/>
          </p:nvCxnSpPr>
          <p:spPr>
            <a:xfrm flipH="1">
              <a:off x="2412150" y="5561879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6FBB79B-64C7-41F1-B4B4-7E81DE085712}"/>
                </a:ext>
              </a:extLst>
            </p:cNvPr>
            <p:cNvCxnSpPr/>
            <p:nvPr/>
          </p:nvCxnSpPr>
          <p:spPr>
            <a:xfrm flipH="1">
              <a:off x="2706084" y="5561879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sp>
          <p:nvSpPr>
            <p:cNvPr id="127" name="Rectangle 155" descr="순서도 copy">
              <a:extLst>
                <a:ext uri="{FF2B5EF4-FFF2-40B4-BE49-F238E27FC236}">
                  <a16:creationId xmlns:a16="http://schemas.microsoft.com/office/drawing/2014/main" id="{4D45E1FC-06F7-4C96-BA49-8DC825FF68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구축</a:t>
              </a:r>
            </a:p>
          </p:txBody>
        </p:sp>
        <p:sp>
          <p:nvSpPr>
            <p:cNvPr id="128" name="Rectangle 156">
              <a:extLst>
                <a:ext uri="{FF2B5EF4-FFF2-40B4-BE49-F238E27FC236}">
                  <a16:creationId xmlns:a16="http://schemas.microsoft.com/office/drawing/2014/main" id="{88FA14C8-1DA6-4CFE-8352-5C4247CD5A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129" name="Rectangle 156">
              <a:extLst>
                <a:ext uri="{FF2B5EF4-FFF2-40B4-BE49-F238E27FC236}">
                  <a16:creationId xmlns:a16="http://schemas.microsoft.com/office/drawing/2014/main" id="{BD36DF7B-4C06-4D00-881B-AC21C9B94E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99842" y="5673368"/>
              <a:ext cx="1334171" cy="453467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설계 및 정책수립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모니터링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리포팅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구축</a:t>
              </a:r>
            </a:p>
          </p:txBody>
        </p:sp>
        <p:sp>
          <p:nvSpPr>
            <p:cNvPr id="130" name="Rectangle 155" descr="순서도 copy">
              <a:extLst>
                <a:ext uri="{FF2B5EF4-FFF2-40B4-BE49-F238E27FC236}">
                  <a16:creationId xmlns:a16="http://schemas.microsoft.com/office/drawing/2014/main" id="{8DDDFACE-7CF5-4ED1-93F5-BE82351570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사업종료 후</a:t>
              </a:r>
            </a:p>
          </p:txBody>
        </p:sp>
        <p:sp>
          <p:nvSpPr>
            <p:cNvPr id="131" name="Rectangle 156">
              <a:extLst>
                <a:ext uri="{FF2B5EF4-FFF2-40B4-BE49-F238E27FC236}">
                  <a16:creationId xmlns:a16="http://schemas.microsoft.com/office/drawing/2014/main" id="{224436C8-04A5-4CAC-96AD-35C627BB175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132" name="Rectangle 156">
              <a:extLst>
                <a:ext uri="{FF2B5EF4-FFF2-40B4-BE49-F238E27FC236}">
                  <a16:creationId xmlns:a16="http://schemas.microsoft.com/office/drawing/2014/main" id="{A0E6F83C-22B9-4083-800A-B88EED6EE7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67250" y="5673368"/>
              <a:ext cx="1334171" cy="453467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운영지원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백업체계 정립 및 안정화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3" name="Rectangle 155" descr="순서도 copy">
              <a:extLst>
                <a:ext uri="{FF2B5EF4-FFF2-40B4-BE49-F238E27FC236}">
                  <a16:creationId xmlns:a16="http://schemas.microsoft.com/office/drawing/2014/main" id="{8CB5D709-052A-49D1-8B20-51AE0AC991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4848172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사업기간</a:t>
              </a: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(1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sp>
          <p:nvSpPr>
            <p:cNvPr id="134" name="Rectangle 155" descr="순서도 copy">
              <a:extLst>
                <a:ext uri="{FF2B5EF4-FFF2-40B4-BE49-F238E27FC236}">
                  <a16:creationId xmlns:a16="http://schemas.microsoft.com/office/drawing/2014/main" id="{6BD1D80E-D092-4788-A78D-DD3562548D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4848172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안정화</a:t>
              </a:r>
              <a:b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(2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631166D-A58B-45F9-9BFB-308DE88202EA}"/>
                </a:ext>
              </a:extLst>
            </p:cNvPr>
            <p:cNvGrpSpPr/>
            <p:nvPr/>
          </p:nvGrpSpPr>
          <p:grpSpPr>
            <a:xfrm>
              <a:off x="3759220" y="3233520"/>
              <a:ext cx="2445561" cy="2315733"/>
              <a:chOff x="3378219" y="3233519"/>
              <a:chExt cx="2445561" cy="23157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4B2149-633F-41A5-BDFA-EDEF84735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810" y="3699442"/>
                <a:ext cx="2334970" cy="1390008"/>
              </a:xfrm>
              <a:prstGeom prst="rect">
                <a:avLst/>
              </a:prstGeom>
            </p:spPr>
          </p:pic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B1B011F0-655A-42D3-90F0-106E571B8DB0}"/>
                  </a:ext>
                </a:extLst>
              </p:cNvPr>
              <p:cNvGrpSpPr/>
              <p:nvPr/>
            </p:nvGrpSpPr>
            <p:grpSpPr>
              <a:xfrm>
                <a:off x="4961415" y="4757252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7A02C16A-0F8E-4ADA-8700-91FB66E0458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04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227C5E3B-BECB-4472-828F-EDEBF08BDD73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66F5B9FE-FE4A-4E96-8F94-9271A184DAD3}"/>
                  </a:ext>
                </a:extLst>
              </p:cNvPr>
              <p:cNvGrpSpPr/>
              <p:nvPr/>
            </p:nvGrpSpPr>
            <p:grpSpPr>
              <a:xfrm>
                <a:off x="3378219" y="4757252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3972C62B-2308-43AF-AB00-41AD6B9290D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03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2C024842-48D7-4936-9C4E-36432C579373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D808910A-A59A-4907-B6C4-18DA3EA3B597}"/>
                  </a:ext>
                </a:extLst>
              </p:cNvPr>
              <p:cNvGrpSpPr/>
              <p:nvPr/>
            </p:nvGrpSpPr>
            <p:grpSpPr>
              <a:xfrm>
                <a:off x="3378219" y="3233519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4EF9D236-4A4B-4232-AEC4-EA8A84DC07F2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01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5B217455-2D57-4DE4-A6C6-9D78D32664E5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544D4604-56D8-43A5-974B-49CCF7E25485}"/>
                  </a:ext>
                </a:extLst>
              </p:cNvPr>
              <p:cNvGrpSpPr/>
              <p:nvPr/>
            </p:nvGrpSpPr>
            <p:grpSpPr>
              <a:xfrm>
                <a:off x="4961415" y="3233519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BFABCF4-6B1B-43BA-AB9A-E8756FD163A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02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E45B0DE3-7810-4E59-BC3B-0EC4402278EF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C6F50FA-81DE-4733-9E47-F619500E5321}"/>
                </a:ext>
              </a:extLst>
            </p:cNvPr>
            <p:cNvSpPr/>
            <p:nvPr/>
          </p:nvSpPr>
          <p:spPr>
            <a:xfrm rot="5400000">
              <a:off x="7587283" y="3417867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이등변 삼각형 91">
              <a:extLst>
                <a:ext uri="{FF2B5EF4-FFF2-40B4-BE49-F238E27FC236}">
                  <a16:creationId xmlns:a16="http://schemas.microsoft.com/office/drawing/2014/main" id="{175A1A7A-074C-4345-9B5C-136A974EF9C0}"/>
                </a:ext>
              </a:extLst>
            </p:cNvPr>
            <p:cNvSpPr/>
            <p:nvPr/>
          </p:nvSpPr>
          <p:spPr>
            <a:xfrm rot="5400000">
              <a:off x="7649429" y="5545331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028" name="Picture 4" descr="íìpnsì ëí ì´ë¯¸ì§ ê²ìê²°ê³¼">
              <a:extLst>
                <a:ext uri="{FF2B5EF4-FFF2-40B4-BE49-F238E27FC236}">
                  <a16:creationId xmlns:a16="http://schemas.microsoft.com/office/drawing/2014/main" id="{933B576B-21F0-46FD-A43C-B20303F9E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51" y="5139223"/>
              <a:ext cx="547370" cy="216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 ë¬¸ê±´ì¤ê³µì ì¡°í©ì ëí ì´ë¯¸ì§ ê²ìê²°ê³¼">
              <a:extLst>
                <a:ext uri="{FF2B5EF4-FFF2-40B4-BE49-F238E27FC236}">
                  <a16:creationId xmlns:a16="http://schemas.microsoft.com/office/drawing/2014/main" id="{C90BB7A6-6315-4C2E-BD8C-E7630DF71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15" y="5397156"/>
              <a:ext cx="495614" cy="368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0" descr="SAMSUNG BIOLOGICS">
              <a:extLst>
                <a:ext uri="{FF2B5EF4-FFF2-40B4-BE49-F238E27FC236}">
                  <a16:creationId xmlns:a16="http://schemas.microsoft.com/office/drawing/2014/main" id="{132EEB89-C3E7-431C-8F37-1CFC5C00B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503" y="5264567"/>
              <a:ext cx="680495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ì¸ì ì©íê°ì ë³´ì ëí ì´ë¯¸ì§ ê²ìê²°ê³¼">
              <a:extLst>
                <a:ext uri="{FF2B5EF4-FFF2-40B4-BE49-F238E27FC236}">
                  <a16:creationId xmlns:a16="http://schemas.microsoft.com/office/drawing/2014/main" id="{4A32A57F-672F-4CBA-A80D-6F1E7F9A0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11"/>
            <a:stretch/>
          </p:blipFill>
          <p:spPr bwMode="auto">
            <a:xfrm>
              <a:off x="1304779" y="5571078"/>
              <a:ext cx="792000" cy="2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C4965-603E-4D53-A053-FDDF9C975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5" name="Rectangle 155" descr="순서도 copy">
            <a:extLst>
              <a:ext uri="{FF2B5EF4-FFF2-40B4-BE49-F238E27FC236}">
                <a16:creationId xmlns:a16="http://schemas.microsoft.com/office/drawing/2014/main" id="{7C147579-5A4D-4F69-94BC-59CC3F1290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0388" y="3198999"/>
            <a:ext cx="2268576" cy="158773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7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가상화 및 클라우드 기술 동향 및  모범 사례 습득 방안 제공</a:t>
            </a:r>
          </a:p>
        </p:txBody>
      </p:sp>
    </p:spTree>
    <p:extLst>
      <p:ext uri="{BB962C8B-B14F-4D97-AF65-F5344CB8AC3E}">
        <p14:creationId xmlns:p14="http://schemas.microsoft.com/office/powerpoint/2010/main" val="2262946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540822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아래와 같이 품질관리계획을 바탕으로 고객만족을 위한 효과적으로 제품 및 서비스의 요구품질을 달성하기 위하여 조직구성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책임과 권한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업무처리 절차 및 자원 등에 관한 일련의 활동 및 체계를 제안합니다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2974115" y="1736492"/>
            <a:ext cx="39415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목표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81311C-099F-4013-BC22-06431317BE00}"/>
              </a:ext>
            </a:extLst>
          </p:cNvPr>
          <p:cNvGrpSpPr/>
          <p:nvPr/>
        </p:nvGrpSpPr>
        <p:grpSpPr>
          <a:xfrm>
            <a:off x="376422" y="2312989"/>
            <a:ext cx="9116234" cy="3944322"/>
            <a:chOff x="789834" y="2312989"/>
            <a:chExt cx="8326333" cy="3944322"/>
          </a:xfrm>
        </p:grpSpPr>
        <p:sp>
          <p:nvSpPr>
            <p:cNvPr id="31" name="AutoShape 198">
              <a:extLst>
                <a:ext uri="{FF2B5EF4-FFF2-40B4-BE49-F238E27FC236}">
                  <a16:creationId xmlns:a16="http://schemas.microsoft.com/office/drawing/2014/main" id="{015989FB-E22B-428E-9499-B1FBAAC8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834" y="3012506"/>
              <a:ext cx="8326333" cy="682117"/>
            </a:xfrm>
            <a:prstGeom prst="roundRect">
              <a:avLst>
                <a:gd name="adj" fmla="val 10069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7BC144">
                  <a:alpha val="60000"/>
                </a:srgb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33" name="Rectangle 202">
              <a:extLst>
                <a:ext uri="{FF2B5EF4-FFF2-40B4-BE49-F238E27FC236}">
                  <a16:creationId xmlns:a16="http://schemas.microsoft.com/office/drawing/2014/main" id="{7300D354-B3EE-4963-AA32-5CBDD94AD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970" y="2819600"/>
              <a:ext cx="2383986" cy="43331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none" tIns="82800" bIns="72000">
              <a:spAutoFit/>
            </a:bodyPr>
            <a:lstStyle/>
            <a:p>
              <a:pPr marL="342900" indent="-342900" latinLnBrk="0">
                <a:defRPr/>
              </a:pPr>
              <a:r>
                <a:rPr lang="ko-KR" altLang="en-US" kern="0" dirty="0">
                  <a:latin typeface="+mn-ea"/>
                </a:rPr>
                <a:t>목표시스템</a:t>
              </a:r>
              <a:r>
                <a:rPr lang="ko-KR" altLang="ja-JP" sz="1100" kern="0" dirty="0">
                  <a:latin typeface="+mn-ea"/>
                </a:rPr>
                <a:t> </a:t>
              </a:r>
              <a:r>
                <a:rPr lang="en-US" altLang="ko-KR" sz="1100" kern="0" dirty="0">
                  <a:latin typeface="+mn-ea"/>
                </a:rPr>
                <a:t> </a:t>
              </a:r>
              <a:r>
                <a:rPr lang="ko-KR" altLang="en-US" sz="1100" kern="0" dirty="0">
                  <a:latin typeface="+mn-ea"/>
                </a:rPr>
                <a:t>품질 요건 만족</a:t>
              </a:r>
            </a:p>
          </p:txBody>
        </p:sp>
        <p:grpSp>
          <p:nvGrpSpPr>
            <p:cNvPr id="58" name="그룹 1">
              <a:extLst>
                <a:ext uri="{FF2B5EF4-FFF2-40B4-BE49-F238E27FC236}">
                  <a16:creationId xmlns:a16="http://schemas.microsoft.com/office/drawing/2014/main" id="{26803BAA-A362-4CAA-B412-AE201EBC58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82" y="3225998"/>
              <a:ext cx="8064500" cy="361950"/>
              <a:chOff x="1306619" y="3597150"/>
              <a:chExt cx="8326333" cy="360929"/>
            </a:xfrm>
          </p:grpSpPr>
          <p:sp>
            <p:nvSpPr>
              <p:cNvPr id="59" name="오른쪽 화살표 141">
                <a:extLst>
                  <a:ext uri="{FF2B5EF4-FFF2-40B4-BE49-F238E27FC236}">
                    <a16:creationId xmlns:a16="http://schemas.microsoft.com/office/drawing/2014/main" id="{A50BD885-C54C-4185-9ADA-C66616B5E063}"/>
                  </a:ext>
                </a:extLst>
              </p:cNvPr>
              <p:cNvSpPr/>
              <p:nvPr/>
            </p:nvSpPr>
            <p:spPr>
              <a:xfrm>
                <a:off x="2180229" y="3597150"/>
                <a:ext cx="509742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0" name="오른쪽 화살표 142">
                <a:extLst>
                  <a:ext uri="{FF2B5EF4-FFF2-40B4-BE49-F238E27FC236}">
                    <a16:creationId xmlns:a16="http://schemas.microsoft.com/office/drawing/2014/main" id="{48BC09C5-FCE1-446E-87E0-760825DB1C72}"/>
                  </a:ext>
                </a:extLst>
              </p:cNvPr>
              <p:cNvSpPr/>
              <p:nvPr/>
            </p:nvSpPr>
            <p:spPr>
              <a:xfrm>
                <a:off x="3629142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1" name="오른쪽 화살표 143">
                <a:extLst>
                  <a:ext uri="{FF2B5EF4-FFF2-40B4-BE49-F238E27FC236}">
                    <a16:creationId xmlns:a16="http://schemas.microsoft.com/office/drawing/2014/main" id="{0E33FC7E-71E5-4700-8944-025DCDBD740F}"/>
                  </a:ext>
                </a:extLst>
              </p:cNvPr>
              <p:cNvSpPr/>
              <p:nvPr/>
            </p:nvSpPr>
            <p:spPr>
              <a:xfrm>
                <a:off x="5086250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2" name="오른쪽 화살표 144">
                <a:extLst>
                  <a:ext uri="{FF2B5EF4-FFF2-40B4-BE49-F238E27FC236}">
                    <a16:creationId xmlns:a16="http://schemas.microsoft.com/office/drawing/2014/main" id="{3F4BA134-06D3-460D-B277-C188D61F6E2A}"/>
                  </a:ext>
                </a:extLst>
              </p:cNvPr>
              <p:cNvSpPr/>
              <p:nvPr/>
            </p:nvSpPr>
            <p:spPr>
              <a:xfrm>
                <a:off x="6533524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3" name="오른쪽 화살표 145">
                <a:extLst>
                  <a:ext uri="{FF2B5EF4-FFF2-40B4-BE49-F238E27FC236}">
                    <a16:creationId xmlns:a16="http://schemas.microsoft.com/office/drawing/2014/main" id="{0CE52385-9AF3-4369-B202-FDEBED248DB2}"/>
                  </a:ext>
                </a:extLst>
              </p:cNvPr>
              <p:cNvSpPr/>
              <p:nvPr/>
            </p:nvSpPr>
            <p:spPr>
              <a:xfrm>
                <a:off x="7972603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4" name="Rectangle 162">
                <a:extLst>
                  <a:ext uri="{FF2B5EF4-FFF2-40B4-BE49-F238E27FC236}">
                    <a16:creationId xmlns:a16="http://schemas.microsoft.com/office/drawing/2014/main" id="{0308C192-6473-4AED-9FD3-114571052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619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품질보증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계획수립</a:t>
                </a:r>
              </a:p>
            </p:txBody>
          </p:sp>
          <p:sp>
            <p:nvSpPr>
              <p:cNvPr id="65" name="Rectangle 163">
                <a:extLst>
                  <a:ext uri="{FF2B5EF4-FFF2-40B4-BE49-F238E27FC236}">
                    <a16:creationId xmlns:a16="http://schemas.microsoft.com/office/drawing/2014/main" id="{BF070806-C8A2-4210-8D3E-CFA2044F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5532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품질목표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설정</a:t>
                </a:r>
              </a:p>
            </p:txBody>
          </p:sp>
          <p:sp>
            <p:nvSpPr>
              <p:cNvPr id="66" name="Rectangle 164">
                <a:extLst>
                  <a:ext uri="{FF2B5EF4-FFF2-40B4-BE49-F238E27FC236}">
                    <a16:creationId xmlns:a16="http://schemas.microsoft.com/office/drawing/2014/main" id="{371944CF-FCA0-49E4-A277-4AB582CB6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445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사업 수행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모니터링</a:t>
                </a:r>
              </a:p>
            </p:txBody>
          </p:sp>
          <p:sp>
            <p:nvSpPr>
              <p:cNvPr id="67" name="Rectangle 165">
                <a:extLst>
                  <a:ext uri="{FF2B5EF4-FFF2-40B4-BE49-F238E27FC236}">
                    <a16:creationId xmlns:a16="http://schemas.microsoft.com/office/drawing/2014/main" id="{8ED6F5DE-F04D-41BA-AE8A-159A92FDE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4998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품질교육</a:t>
                </a:r>
              </a:p>
            </p:txBody>
          </p:sp>
          <p:sp>
            <p:nvSpPr>
              <p:cNvPr id="68" name="Rectangle 166">
                <a:extLst>
                  <a:ext uri="{FF2B5EF4-FFF2-40B4-BE49-F238E27FC236}">
                    <a16:creationId xmlns:a16="http://schemas.microsoft.com/office/drawing/2014/main" id="{60C0932C-3F89-4898-9E36-A8828F047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3911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품질평가</a:t>
                </a:r>
              </a:p>
            </p:txBody>
          </p:sp>
          <p:sp>
            <p:nvSpPr>
              <p:cNvPr id="69" name="Rectangle 167">
                <a:extLst>
                  <a:ext uri="{FF2B5EF4-FFF2-40B4-BE49-F238E27FC236}">
                    <a16:creationId xmlns:a16="http://schemas.microsoft.com/office/drawing/2014/main" id="{95F612FD-2A96-433C-85B5-67F81E792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2824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시정조치</a:t>
                </a:r>
              </a:p>
            </p:txBody>
          </p:sp>
        </p:grpSp>
        <p:sp>
          <p:nvSpPr>
            <p:cNvPr id="70" name="AutoShape 198">
              <a:extLst>
                <a:ext uri="{FF2B5EF4-FFF2-40B4-BE49-F238E27FC236}">
                  <a16:creationId xmlns:a16="http://schemas.microsoft.com/office/drawing/2014/main" id="{EE639345-883F-4AD0-BEE2-7E43D011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834" y="2312989"/>
              <a:ext cx="8326333" cy="490197"/>
            </a:xfrm>
            <a:prstGeom prst="roundRect">
              <a:avLst>
                <a:gd name="adj" fmla="val 10069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71" name="Rectangle 201">
              <a:extLst>
                <a:ext uri="{FF2B5EF4-FFF2-40B4-BE49-F238E27FC236}">
                  <a16:creationId xmlns:a16="http://schemas.microsoft.com/office/drawing/2014/main" id="{EB1F0614-F370-4E1B-8E2D-74B0E5DB0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473" y="2403676"/>
              <a:ext cx="455613" cy="338137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>
                  <a:solidFill>
                    <a:srgbClr val="00B336"/>
                  </a:solidFill>
                  <a:latin typeface="+mn-ea"/>
                </a:rPr>
                <a:t>품질</a:t>
              </a:r>
              <a:endParaRPr lang="ko-KR" altLang="ja-JP" sz="1100" b="1" kern="0" dirty="0">
                <a:solidFill>
                  <a:srgbClr val="00B336"/>
                </a:solidFill>
                <a:latin typeface="+mn-ea"/>
              </a:endParaRPr>
            </a:p>
            <a:p>
              <a:pPr latinLnBrk="0">
                <a:defRPr/>
              </a:pPr>
              <a:r>
                <a:rPr lang="ko-KR" altLang="en-US" sz="1100" b="1" kern="0" dirty="0">
                  <a:solidFill>
                    <a:srgbClr val="00B336"/>
                  </a:solidFill>
                  <a:latin typeface="+mn-ea"/>
                </a:rPr>
                <a:t>요소</a:t>
              </a:r>
            </a:p>
          </p:txBody>
        </p:sp>
        <p:sp>
          <p:nvSpPr>
            <p:cNvPr id="72" name="AutoShape 172">
              <a:extLst>
                <a:ext uri="{FF2B5EF4-FFF2-40B4-BE49-F238E27FC236}">
                  <a16:creationId xmlns:a16="http://schemas.microsoft.com/office/drawing/2014/main" id="{751279D4-A8ED-4A9F-8E6F-7354C97C7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86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기능성</a:t>
              </a:r>
            </a:p>
          </p:txBody>
        </p:sp>
        <p:sp>
          <p:nvSpPr>
            <p:cNvPr id="73" name="AutoShape 177">
              <a:extLst>
                <a:ext uri="{FF2B5EF4-FFF2-40B4-BE49-F238E27FC236}">
                  <a16:creationId xmlns:a16="http://schemas.microsoft.com/office/drawing/2014/main" id="{CE74E71F-D9FD-4046-8C15-C30A09B01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114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신뢰성</a:t>
              </a:r>
            </a:p>
          </p:txBody>
        </p:sp>
        <p:sp>
          <p:nvSpPr>
            <p:cNvPr id="74" name="AutoShape 182">
              <a:extLst>
                <a:ext uri="{FF2B5EF4-FFF2-40B4-BE49-F238E27FC236}">
                  <a16:creationId xmlns:a16="http://schemas.microsoft.com/office/drawing/2014/main" id="{79D50F65-3D19-4D79-9690-188DD9656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342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사용 용이성</a:t>
              </a:r>
            </a:p>
          </p:txBody>
        </p:sp>
        <p:sp>
          <p:nvSpPr>
            <p:cNvPr id="75" name="AutoShape 187">
              <a:extLst>
                <a:ext uri="{FF2B5EF4-FFF2-40B4-BE49-F238E27FC236}">
                  <a16:creationId xmlns:a16="http://schemas.microsoft.com/office/drawing/2014/main" id="{E50890A4-2374-47DB-B52C-2870F918A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570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효율성</a:t>
              </a:r>
            </a:p>
          </p:txBody>
        </p:sp>
        <p:sp>
          <p:nvSpPr>
            <p:cNvPr id="76" name="AutoShape 192">
              <a:extLst>
                <a:ext uri="{FF2B5EF4-FFF2-40B4-BE49-F238E27FC236}">
                  <a16:creationId xmlns:a16="http://schemas.microsoft.com/office/drawing/2014/main" id="{3201AE7D-5D94-4D9F-994B-DBC1BCE9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0799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유지 보수성</a:t>
              </a:r>
            </a:p>
          </p:txBody>
        </p:sp>
        <p:sp>
          <p:nvSpPr>
            <p:cNvPr id="77" name="AutoShape 197">
              <a:extLst>
                <a:ext uri="{FF2B5EF4-FFF2-40B4-BE49-F238E27FC236}">
                  <a16:creationId xmlns:a16="http://schemas.microsoft.com/office/drawing/2014/main" id="{F7038A55-58C7-48FF-9852-D2716BC0F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0026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완벽성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B89FDC-45E5-4FA6-A523-4BCF4644B1E0}"/>
                </a:ext>
              </a:extLst>
            </p:cNvPr>
            <p:cNvSpPr/>
            <p:nvPr/>
          </p:nvSpPr>
          <p:spPr>
            <a:xfrm>
              <a:off x="3162443" y="4033246"/>
              <a:ext cx="360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품질 보증 범위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E8292F0B-BA36-4890-A877-460C7BC1078E}"/>
                </a:ext>
              </a:extLst>
            </p:cNvPr>
            <p:cNvGrpSpPr/>
            <p:nvPr/>
          </p:nvGrpSpPr>
          <p:grpSpPr>
            <a:xfrm>
              <a:off x="1642673" y="4631711"/>
              <a:ext cx="6480176" cy="1625600"/>
              <a:chOff x="1730103" y="4569666"/>
              <a:chExt cx="6480176" cy="1625600"/>
            </a:xfrm>
          </p:grpSpPr>
          <p:sp>
            <p:nvSpPr>
              <p:cNvPr id="80" name="모서리가 둥근 직사각형 156">
                <a:extLst>
                  <a:ext uri="{FF2B5EF4-FFF2-40B4-BE49-F238E27FC236}">
                    <a16:creationId xmlns:a16="http://schemas.microsoft.com/office/drawing/2014/main" id="{08340E85-C787-4016-A7DF-4346DE420FC2}"/>
                  </a:ext>
                </a:extLst>
              </p:cNvPr>
              <p:cNvSpPr/>
              <p:nvPr/>
            </p:nvSpPr>
            <p:spPr bwMode="auto">
              <a:xfrm>
                <a:off x="5041678" y="5400463"/>
                <a:ext cx="2889755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864000" rIns="72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필요 인원 및 자원</a:t>
                </a:r>
              </a:p>
              <a:p>
                <a:pPr marL="180975" lvl="1" indent="-76200" latinLnBrk="0">
                  <a:lnSpc>
                    <a:spcPts val="1000"/>
                  </a:lnSpc>
                  <a:spcBef>
                    <a:spcPts val="300"/>
                  </a:spcBef>
                  <a:buClr>
                    <a:srgbClr val="3595E9"/>
                  </a:buClr>
                  <a:buFont typeface="나눔고딕" pitchFamily="50" charset="-127"/>
                  <a:buChar char="-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전문화된 지식 및 기술을</a:t>
                </a:r>
                <a:br>
                  <a:rPr kumimoji="1" lang="en-US" altLang="ko-KR" sz="1000" kern="0" dirty="0">
                    <a:solidFill>
                      <a:srgbClr val="4D4D4D"/>
                    </a:solidFill>
                    <a:latin typeface="+mn-ea"/>
                  </a:rPr>
                </a:b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갖춘 직원</a:t>
                </a:r>
              </a:p>
            </p:txBody>
          </p:sp>
          <p:sp>
            <p:nvSpPr>
              <p:cNvPr id="81" name="모서리가 둥근 직사각형 157">
                <a:extLst>
                  <a:ext uri="{FF2B5EF4-FFF2-40B4-BE49-F238E27FC236}">
                    <a16:creationId xmlns:a16="http://schemas.microsoft.com/office/drawing/2014/main" id="{90E3CFC2-4347-4FF7-BE50-3EDB775E15B7}"/>
                  </a:ext>
                </a:extLst>
              </p:cNvPr>
              <p:cNvSpPr/>
              <p:nvPr/>
            </p:nvSpPr>
            <p:spPr bwMode="auto">
              <a:xfrm>
                <a:off x="5041678" y="4647988"/>
                <a:ext cx="2889755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864000" rIns="72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직원의 책임과 권한 정립 </a:t>
                </a:r>
              </a:p>
            </p:txBody>
          </p:sp>
          <p:sp>
            <p:nvSpPr>
              <p:cNvPr id="82" name="모서리가 둥근 직사각형 154">
                <a:extLst>
                  <a:ext uri="{FF2B5EF4-FFF2-40B4-BE49-F238E27FC236}">
                    <a16:creationId xmlns:a16="http://schemas.microsoft.com/office/drawing/2014/main" id="{EFF1574B-39ED-4799-86A7-E518E1C8E7A3}"/>
                  </a:ext>
                </a:extLst>
              </p:cNvPr>
              <p:cNvSpPr/>
              <p:nvPr/>
            </p:nvSpPr>
            <p:spPr bwMode="auto">
              <a:xfrm>
                <a:off x="1997387" y="5400463"/>
                <a:ext cx="2972283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396000" rIns="360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업무처리절차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업무표준화</a:t>
                </a:r>
              </a:p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업무의 모든 과정 관리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프로세스 개선</a:t>
                </a:r>
              </a:p>
            </p:txBody>
          </p:sp>
          <p:sp>
            <p:nvSpPr>
              <p:cNvPr id="83" name="타원 155">
                <a:extLst>
                  <a:ext uri="{FF2B5EF4-FFF2-40B4-BE49-F238E27FC236}">
                    <a16:creationId xmlns:a16="http://schemas.microsoft.com/office/drawing/2014/main" id="{00AEB8A1-BC14-4997-B577-A587E8BA02F7}"/>
                  </a:ext>
                </a:extLst>
              </p:cNvPr>
              <p:cNvSpPr/>
              <p:nvPr/>
            </p:nvSpPr>
            <p:spPr>
              <a:xfrm>
                <a:off x="1730103" y="5477716"/>
                <a:ext cx="534987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업무</a:t>
                </a:r>
              </a:p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절차</a:t>
                </a:r>
              </a:p>
            </p:txBody>
          </p:sp>
          <p:sp>
            <p:nvSpPr>
              <p:cNvPr id="84" name="모서리가 둥근 직사각형 150">
                <a:extLst>
                  <a:ext uri="{FF2B5EF4-FFF2-40B4-BE49-F238E27FC236}">
                    <a16:creationId xmlns:a16="http://schemas.microsoft.com/office/drawing/2014/main" id="{37BEA5F8-068E-43A0-9B88-1D2FFF9673DE}"/>
                  </a:ext>
                </a:extLst>
              </p:cNvPr>
              <p:cNvSpPr/>
              <p:nvPr/>
            </p:nvSpPr>
            <p:spPr bwMode="auto">
              <a:xfrm>
                <a:off x="1997387" y="4647988"/>
                <a:ext cx="2972283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396000" rIns="360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조직 구성 방법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조직간 유기적 관계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합리적 조직체계</a:t>
                </a:r>
              </a:p>
            </p:txBody>
          </p:sp>
          <p:sp>
            <p:nvSpPr>
              <p:cNvPr id="85" name="타원 151">
                <a:extLst>
                  <a:ext uri="{FF2B5EF4-FFF2-40B4-BE49-F238E27FC236}">
                    <a16:creationId xmlns:a16="http://schemas.microsoft.com/office/drawing/2014/main" id="{67E39C63-F5AE-4EC0-9E73-0B62C39784EE}"/>
                  </a:ext>
                </a:extLst>
              </p:cNvPr>
              <p:cNvSpPr/>
              <p:nvPr/>
            </p:nvSpPr>
            <p:spPr>
              <a:xfrm>
                <a:off x="1730103" y="4725241"/>
                <a:ext cx="534987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협업</a:t>
                </a:r>
              </a:p>
            </p:txBody>
          </p:sp>
          <p:grpSp>
            <p:nvGrpSpPr>
              <p:cNvPr id="86" name="그룹 2">
                <a:extLst>
                  <a:ext uri="{FF2B5EF4-FFF2-40B4-BE49-F238E27FC236}">
                    <a16:creationId xmlns:a16="http://schemas.microsoft.com/office/drawing/2014/main" id="{EB8EF322-6C80-4B7E-A4A9-9732176FE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065" y="4569666"/>
                <a:ext cx="1625600" cy="1625600"/>
                <a:chOff x="4376762" y="4590845"/>
                <a:chExt cx="1728000" cy="1728000"/>
              </a:xfrm>
            </p:grpSpPr>
            <p:sp>
              <p:nvSpPr>
                <p:cNvPr id="89" name="타원 148">
                  <a:extLst>
                    <a:ext uri="{FF2B5EF4-FFF2-40B4-BE49-F238E27FC236}">
                      <a16:creationId xmlns:a16="http://schemas.microsoft.com/office/drawing/2014/main" id="{EB8B92D1-BA70-4235-9A2E-B4A41D0ED554}"/>
                    </a:ext>
                  </a:extLst>
                </p:cNvPr>
                <p:cNvSpPr/>
                <p:nvPr/>
              </p:nvSpPr>
              <p:spPr>
                <a:xfrm>
                  <a:off x="4376762" y="4590845"/>
                  <a:ext cx="1728000" cy="17280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>
                  <a:outerShdw blurRad="101600" sx="102000" sy="1020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latinLnBrk="0">
                    <a:defRPr/>
                  </a:pPr>
                  <a:endParaRPr lang="ko-KR" altLang="en-US" sz="1200" kern="0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C2F8D96-55AA-484C-A75B-C1B460139E8D}"/>
                    </a:ext>
                  </a:extLst>
                </p:cNvPr>
                <p:cNvSpPr txBox="1"/>
                <p:nvPr/>
              </p:nvSpPr>
              <p:spPr>
                <a:xfrm>
                  <a:off x="4557325" y="4852757"/>
                  <a:ext cx="1404000" cy="556179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>
                  <a:defPPr>
                    <a:defRPr lang="ko-KR"/>
                  </a:defPPr>
                  <a:lvl1pPr algn="l">
                    <a:lnSpc>
                      <a:spcPts val="2000"/>
                    </a:lnSpc>
                    <a:defRPr sz="1100">
                      <a:solidFill>
                        <a:schemeClr val="tx2"/>
                      </a:solidFill>
                      <a:latin typeface="나눔고딕 Bold" pitchFamily="50" charset="-127"/>
                      <a:ea typeface="나눔고딕 Bold" pitchFamily="50" charset="-127"/>
                    </a:defRPr>
                  </a:lvl1pPr>
                </a:lstStyle>
                <a:p>
                  <a:pPr algn="ctr" latinLnBrk="0">
                    <a:lnSpc>
                      <a:spcPct val="100000"/>
                    </a:lnSpc>
                    <a:defRPr/>
                  </a:pPr>
                  <a:r>
                    <a:rPr kumimoji="1" lang="ko-KR" altLang="en-US" sz="14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품질관리</a:t>
                  </a:r>
                </a:p>
                <a:p>
                  <a:pPr algn="ctr" latinLnBrk="0">
                    <a:lnSpc>
                      <a:spcPct val="100000"/>
                    </a:lnSpc>
                    <a:defRPr/>
                  </a:pPr>
                  <a:r>
                    <a:rPr kumimoji="1" lang="ko-KR" altLang="en-US" sz="14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시스템</a:t>
                  </a:r>
                </a:p>
              </p:txBody>
            </p:sp>
          </p:grpSp>
          <p:sp>
            <p:nvSpPr>
              <p:cNvPr id="87" name="타원 158">
                <a:extLst>
                  <a:ext uri="{FF2B5EF4-FFF2-40B4-BE49-F238E27FC236}">
                    <a16:creationId xmlns:a16="http://schemas.microsoft.com/office/drawing/2014/main" id="{BDE31610-6F5E-4411-BC0B-DC7F72548670}"/>
                  </a:ext>
                </a:extLst>
              </p:cNvPr>
              <p:cNvSpPr/>
              <p:nvPr/>
            </p:nvSpPr>
            <p:spPr>
              <a:xfrm>
                <a:off x="7675291" y="5477716"/>
                <a:ext cx="534988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업무</a:t>
                </a:r>
              </a:p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절차</a:t>
                </a:r>
              </a:p>
            </p:txBody>
          </p:sp>
          <p:sp>
            <p:nvSpPr>
              <p:cNvPr id="88" name="타원 159">
                <a:extLst>
                  <a:ext uri="{FF2B5EF4-FFF2-40B4-BE49-F238E27FC236}">
                    <a16:creationId xmlns:a16="http://schemas.microsoft.com/office/drawing/2014/main" id="{926B9F4C-2EA7-447F-944E-3350BCD9E173}"/>
                  </a:ext>
                </a:extLst>
              </p:cNvPr>
              <p:cNvSpPr/>
              <p:nvPr/>
            </p:nvSpPr>
            <p:spPr>
              <a:xfrm>
                <a:off x="7675291" y="4725241"/>
                <a:ext cx="534988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협업</a:t>
                </a: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582A6AF-4FFC-4207-95D5-8483F5DB2B01}"/>
                </a:ext>
              </a:extLst>
            </p:cNvPr>
            <p:cNvSpPr/>
            <p:nvPr/>
          </p:nvSpPr>
          <p:spPr>
            <a:xfrm>
              <a:off x="4269011" y="4752398"/>
              <a:ext cx="1361397" cy="137920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품질 관리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시스템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C8E07-74EB-422C-BADD-4F20B0C94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38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품질보증 계획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이랜드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시스템스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통합 백업 구축 사업을 진행하면서 수행되는 품질 검사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산출물 검토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프로세스 검토 등에서  발견되는 각종 부적합 사항을 해결해야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부적합 사항에 대한 근본 원인 파악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시정조치 실시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조치 결과 평가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예방책을 강구하여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이를 기록 관리함으로써 추후 동일한 사안의 재발을 방지합니다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EB89FDC-45E5-4FA6-A523-4BCF4644B1E0}"/>
              </a:ext>
            </a:extLst>
          </p:cNvPr>
          <p:cNvSpPr/>
          <p:nvPr/>
        </p:nvSpPr>
        <p:spPr>
          <a:xfrm>
            <a:off x="3162443" y="4513541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품질보증  활동 내용</a:t>
            </a:r>
          </a:p>
        </p:txBody>
      </p:sp>
      <p:graphicFrame>
        <p:nvGraphicFramePr>
          <p:cNvPr id="121" name="Group 170">
            <a:extLst>
              <a:ext uri="{FF2B5EF4-FFF2-40B4-BE49-F238E27FC236}">
                <a16:creationId xmlns:a16="http://schemas.microsoft.com/office/drawing/2014/main" id="{81D20138-2DE5-48FD-B13C-B74EDE4DB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57080"/>
              </p:ext>
            </p:extLst>
          </p:nvPr>
        </p:nvGraphicFramePr>
        <p:xfrm>
          <a:off x="486803" y="5039336"/>
          <a:ext cx="8888228" cy="1323792"/>
        </p:xfrm>
        <a:graphic>
          <a:graphicData uri="http://schemas.openxmlformats.org/drawingml/2006/table">
            <a:tbl>
              <a:tblPr firstRow="1"/>
              <a:tblGrid>
                <a:gridCol w="280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75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품질요건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정의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품질보증활동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품질결과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 err="1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태스크별</a:t>
                      </a: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 수행범위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표준양식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품질보증 대상 목록작성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및 프로세스 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검사계획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 및 산출물 검토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문제점 파악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해결 방안 검토</a:t>
                      </a:r>
                      <a:r>
                        <a:rPr kumimoji="1" lang="en-US" altLang="ko-KR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제시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사용자와 협의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변경사항 제시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프로세스 이행 결과물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BEC35FD-67D8-4ACE-8006-9DE483EC94D2}"/>
              </a:ext>
            </a:extLst>
          </p:cNvPr>
          <p:cNvGrpSpPr/>
          <p:nvPr/>
        </p:nvGrpSpPr>
        <p:grpSpPr>
          <a:xfrm>
            <a:off x="1694869" y="1736492"/>
            <a:ext cx="5791196" cy="2642857"/>
            <a:chOff x="1694869" y="1736492"/>
            <a:chExt cx="5791196" cy="26428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C0F86D-E9F2-4CF1-A414-8AA713B17A71}"/>
                </a:ext>
              </a:extLst>
            </p:cNvPr>
            <p:cNvSpPr/>
            <p:nvPr/>
          </p:nvSpPr>
          <p:spPr>
            <a:xfrm>
              <a:off x="3162443" y="1736492"/>
              <a:ext cx="360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품질 보증 방법 및 내용</a:t>
              </a:r>
            </a:p>
          </p:txBody>
        </p:sp>
        <p:sp>
          <p:nvSpPr>
            <p:cNvPr id="44" name="모서리가 둥근 직사각형 77">
              <a:extLst>
                <a:ext uri="{FF2B5EF4-FFF2-40B4-BE49-F238E27FC236}">
                  <a16:creationId xmlns:a16="http://schemas.microsoft.com/office/drawing/2014/main" id="{F1074648-56C5-40D1-B33C-9C1DBE2DF040}"/>
                </a:ext>
              </a:extLst>
            </p:cNvPr>
            <p:cNvSpPr/>
            <p:nvPr/>
          </p:nvSpPr>
          <p:spPr bwMode="auto">
            <a:xfrm>
              <a:off x="3713442" y="2724834"/>
              <a:ext cx="3286125" cy="1254076"/>
            </a:xfrm>
            <a:prstGeom prst="roundRect">
              <a:avLst>
                <a:gd name="adj" fmla="val 9169"/>
              </a:avLst>
            </a:prstGeom>
            <a:noFill/>
            <a:ln w="101600" algn="ctr">
              <a:solidFill>
                <a:srgbClr val="92D050"/>
              </a:solidFill>
              <a:round/>
              <a:headEnd/>
              <a:tailEnd/>
            </a:ln>
          </p:spPr>
          <p:txBody>
            <a:bodyPr anchor="ctr"/>
            <a:lstStyle/>
            <a:p>
              <a:pPr latinLnBrk="0">
                <a:defRPr/>
              </a:pPr>
              <a:endParaRPr lang="ko-KR" altLang="en-US" sz="1400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오른쪽 화살표 120">
              <a:extLst>
                <a:ext uri="{FF2B5EF4-FFF2-40B4-BE49-F238E27FC236}">
                  <a16:creationId xmlns:a16="http://schemas.microsoft.com/office/drawing/2014/main" id="{A6236557-DBDC-429E-B42F-7F12EA7C4E29}"/>
                </a:ext>
              </a:extLst>
            </p:cNvPr>
            <p:cNvSpPr/>
            <p:nvPr/>
          </p:nvSpPr>
          <p:spPr>
            <a:xfrm rot="10800000" flipH="1">
              <a:off x="2697443" y="3200943"/>
              <a:ext cx="434975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0" name="왼쪽/오른쪽 화살표 121">
              <a:extLst>
                <a:ext uri="{FF2B5EF4-FFF2-40B4-BE49-F238E27FC236}">
                  <a16:creationId xmlns:a16="http://schemas.microsoft.com/office/drawing/2014/main" id="{47BE43F5-8257-471C-8C51-23CBE3960BBE}"/>
                </a:ext>
              </a:extLst>
            </p:cNvPr>
            <p:cNvSpPr/>
            <p:nvPr/>
          </p:nvSpPr>
          <p:spPr>
            <a:xfrm rot="10800000" flipH="1">
              <a:off x="4165879" y="3200943"/>
              <a:ext cx="757238" cy="326554"/>
            </a:xfrm>
            <a:prstGeom prst="left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1" name="오른쪽 화살표 122">
              <a:extLst>
                <a:ext uri="{FF2B5EF4-FFF2-40B4-BE49-F238E27FC236}">
                  <a16:creationId xmlns:a16="http://schemas.microsoft.com/office/drawing/2014/main" id="{816AC091-423C-46ED-88F8-21B5E0BD8AF9}"/>
                </a:ext>
              </a:extLst>
            </p:cNvPr>
            <p:cNvSpPr/>
            <p:nvPr/>
          </p:nvSpPr>
          <p:spPr>
            <a:xfrm flipH="1">
              <a:off x="5883796" y="3200943"/>
              <a:ext cx="619893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2" name="오른쪽 화살표 124">
              <a:extLst>
                <a:ext uri="{FF2B5EF4-FFF2-40B4-BE49-F238E27FC236}">
                  <a16:creationId xmlns:a16="http://schemas.microsoft.com/office/drawing/2014/main" id="{1E4E19D1-1E45-4E31-AA61-2DB3F25C0A43}"/>
                </a:ext>
              </a:extLst>
            </p:cNvPr>
            <p:cNvSpPr/>
            <p:nvPr/>
          </p:nvSpPr>
          <p:spPr>
            <a:xfrm rot="16200000" flipH="1">
              <a:off x="5186786" y="3587372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4" name="오른쪽 화살표 123">
              <a:extLst>
                <a:ext uri="{FF2B5EF4-FFF2-40B4-BE49-F238E27FC236}">
                  <a16:creationId xmlns:a16="http://schemas.microsoft.com/office/drawing/2014/main" id="{15EA21D2-30B1-4E3B-B1E1-18E6DBEC7C24}"/>
                </a:ext>
              </a:extLst>
            </p:cNvPr>
            <p:cNvSpPr/>
            <p:nvPr/>
          </p:nvSpPr>
          <p:spPr>
            <a:xfrm rot="16200000" flipH="1">
              <a:off x="5186786" y="2753392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1D100A5-39AB-4C05-AF28-ED87F6A21E65}"/>
                </a:ext>
              </a:extLst>
            </p:cNvPr>
            <p:cNvSpPr/>
            <p:nvPr/>
          </p:nvSpPr>
          <p:spPr>
            <a:xfrm>
              <a:off x="1694869" y="3141944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수행 조직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4F2F5E3-730E-4A40-9D83-CD4305BB73D0}"/>
                </a:ext>
              </a:extLst>
            </p:cNvPr>
            <p:cNvSpPr/>
            <p:nvPr/>
          </p:nvSpPr>
          <p:spPr>
            <a:xfrm>
              <a:off x="3172945" y="3141944"/>
              <a:ext cx="980234" cy="415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bg1"/>
                  </a:solidFill>
                  <a:latin typeface="+mn-ea"/>
                </a:rPr>
                <a:t>사업 수행</a:t>
              </a:r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486F4F94-8D57-431E-94D1-70E8E6A8BE1C}"/>
                </a:ext>
              </a:extLst>
            </p:cNvPr>
            <p:cNvSpPr/>
            <p:nvPr/>
          </p:nvSpPr>
          <p:spPr>
            <a:xfrm>
              <a:off x="4885090" y="234682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 결과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836F64E-2E28-46D9-A34C-248C0A0B6C78}"/>
                </a:ext>
              </a:extLst>
            </p:cNvPr>
            <p:cNvSpPr/>
            <p:nvPr/>
          </p:nvSpPr>
          <p:spPr>
            <a:xfrm>
              <a:off x="4885090" y="314097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품질보증 활동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6421DA4-50A7-45CF-9267-075202D05DE7}"/>
                </a:ext>
              </a:extLst>
            </p:cNvPr>
            <p:cNvSpPr/>
            <p:nvPr/>
          </p:nvSpPr>
          <p:spPr>
            <a:xfrm>
              <a:off x="4885090" y="396360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정의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B2646D4A-8946-4AC7-8B57-D76EB6D76305}"/>
                </a:ext>
              </a:extLst>
            </p:cNvPr>
            <p:cNvSpPr/>
            <p:nvPr/>
          </p:nvSpPr>
          <p:spPr>
            <a:xfrm>
              <a:off x="6505831" y="314097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조직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C4137-A00A-4952-9F74-E969D35AA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63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표준 및 문서화 절차 등에 부합하는지 평가하여 시정 조치를 취하고 품질 목표를 달성합니다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절차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C7A6480-49CD-4D0A-A8D2-868E6A1C6F5E}"/>
              </a:ext>
            </a:extLst>
          </p:cNvPr>
          <p:cNvGrpSpPr/>
          <p:nvPr/>
        </p:nvGrpSpPr>
        <p:grpSpPr>
          <a:xfrm>
            <a:off x="447332" y="2312989"/>
            <a:ext cx="8999275" cy="4050149"/>
            <a:chOff x="776536" y="2555129"/>
            <a:chExt cx="8712968" cy="3729193"/>
          </a:xfrm>
        </p:grpSpPr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DBF5791A-6DBA-4F14-B11A-337247B4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536" y="2760877"/>
              <a:ext cx="2365141" cy="352344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B9FF8F1A-6851-407C-BE87-C3907BB61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7147" y="2702006"/>
              <a:ext cx="2742357" cy="357228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1" name="Rectangle 83">
              <a:extLst>
                <a:ext uri="{FF2B5EF4-FFF2-40B4-BE49-F238E27FC236}">
                  <a16:creationId xmlns:a16="http://schemas.microsoft.com/office/drawing/2014/main" id="{2AF08C47-C85B-4885-B2D9-37C4E80B6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842" y="2712037"/>
              <a:ext cx="3230035" cy="357228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E08EBEBF-8CC4-4138-AFEF-1F4B3FF61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7868" y="2555129"/>
              <a:ext cx="2741612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활동</a:t>
              </a:r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E3F009A-E362-4AB7-8668-621DD4F5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858" y="2564654"/>
              <a:ext cx="2365375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절차</a:t>
              </a:r>
            </a:p>
          </p:txBody>
        </p:sp>
        <p:sp>
          <p:nvSpPr>
            <p:cNvPr id="64" name="Rectangle 86">
              <a:extLst>
                <a:ext uri="{FF2B5EF4-FFF2-40B4-BE49-F238E27FC236}">
                  <a16:creationId xmlns:a16="http://schemas.microsoft.com/office/drawing/2014/main" id="{DF9B322E-36CF-4436-8447-FA365C84E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269" y="2564654"/>
              <a:ext cx="3230563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내용</a:t>
              </a:r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6A771569-C979-4E82-BD18-B582719E5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3053604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44794847-794E-4B60-9657-4C44BEB8E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3898154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C67FF0C4-EECE-44F4-B089-6DFD3AB59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4318841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8" name="Line 68">
              <a:extLst>
                <a:ext uri="{FF2B5EF4-FFF2-40B4-BE49-F238E27FC236}">
                  <a16:creationId xmlns:a16="http://schemas.microsoft.com/office/drawing/2014/main" id="{EDA9D255-F0C0-400F-9B83-88ED7F7D2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882" y="3429841"/>
              <a:ext cx="746125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9" name="Line 69">
              <a:extLst>
                <a:ext uri="{FF2B5EF4-FFF2-40B4-BE49-F238E27FC236}">
                  <a16:creationId xmlns:a16="http://schemas.microsoft.com/office/drawing/2014/main" id="{CB62D73B-E7C8-486F-9888-458ACABC5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5679329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0" name="Line 70">
              <a:extLst>
                <a:ext uri="{FF2B5EF4-FFF2-40B4-BE49-F238E27FC236}">
                  <a16:creationId xmlns:a16="http://schemas.microsoft.com/office/drawing/2014/main" id="{F2D12435-D949-4F6E-A061-C3CAEC2D8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6073029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38D474AE-0FFC-4DB4-9365-E60A7BC32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5191966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A1D4F373-9764-49A1-8B0A-8CC9940A0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7577" y="4690316"/>
              <a:ext cx="998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73" name="AutoShape 73">
              <a:extLst>
                <a:ext uri="{FF2B5EF4-FFF2-40B4-BE49-F238E27FC236}">
                  <a16:creationId xmlns:a16="http://schemas.microsoft.com/office/drawing/2014/main" id="{19F46214-E778-4CCD-B845-B46DC6DBFF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1931" y="3177430"/>
              <a:ext cx="0" cy="59848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74" name="AutoShape 74">
              <a:extLst>
                <a:ext uri="{FF2B5EF4-FFF2-40B4-BE49-F238E27FC236}">
                  <a16:creationId xmlns:a16="http://schemas.microsoft.com/office/drawing/2014/main" id="{03D34DBA-C8BF-4474-ACE0-6BB9675FE88A}"/>
                </a:ext>
              </a:extLst>
            </p:cNvPr>
            <p:cNvCxnSpPr>
              <a:cxnSpLocks noChangeShapeType="1"/>
              <a:endCxn id="81" idx="0"/>
            </p:cNvCxnSpPr>
            <p:nvPr/>
          </p:nvCxnSpPr>
          <p:spPr bwMode="auto">
            <a:xfrm>
              <a:off x="2011931" y="4018806"/>
              <a:ext cx="0" cy="14128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75" name="AutoShape 75">
              <a:extLst>
                <a:ext uri="{FF2B5EF4-FFF2-40B4-BE49-F238E27FC236}">
                  <a16:creationId xmlns:a16="http://schemas.microsoft.com/office/drawing/2014/main" id="{A9FB67E1-E84C-4126-B26F-D818A447C269}"/>
                </a:ext>
              </a:extLst>
            </p:cNvPr>
            <p:cNvCxnSpPr>
              <a:cxnSpLocks noChangeShapeType="1"/>
              <a:stCxn id="81" idx="2"/>
            </p:cNvCxnSpPr>
            <p:nvPr/>
          </p:nvCxnSpPr>
          <p:spPr bwMode="auto">
            <a:xfrm flipH="1">
              <a:off x="2008757" y="4477593"/>
              <a:ext cx="3175" cy="593725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76" name="AutoShape 76">
              <a:extLst>
                <a:ext uri="{FF2B5EF4-FFF2-40B4-BE49-F238E27FC236}">
                  <a16:creationId xmlns:a16="http://schemas.microsoft.com/office/drawing/2014/main" id="{D0FF39A6-9CC9-4DAA-BF21-AA1891F570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8757" y="5793631"/>
              <a:ext cx="0" cy="16033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E6621F71-0A81-4203-AB26-C75E581E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707" y="4463306"/>
              <a:ext cx="312738" cy="51600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defTabSz="788988" latinLnBrk="0">
                <a:defRPr/>
              </a:pPr>
              <a:r>
                <a:rPr lang="ko-KR" altLang="en-US" sz="1000" i="1" kern="0" dirty="0">
                  <a:solidFill>
                    <a:srgbClr val="00B336"/>
                  </a:solidFill>
                  <a:latin typeface="+mn-ea"/>
                </a:rPr>
                <a:t>재검토</a:t>
              </a:r>
            </a:p>
          </p:txBody>
        </p:sp>
        <p:cxnSp>
          <p:nvCxnSpPr>
            <p:cNvPr id="79" name="AutoShape 78">
              <a:extLst>
                <a:ext uri="{FF2B5EF4-FFF2-40B4-BE49-F238E27FC236}">
                  <a16:creationId xmlns:a16="http://schemas.microsoft.com/office/drawing/2014/main" id="{1BE19AA5-4EB2-4106-B978-23DA680740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8757" y="5311029"/>
              <a:ext cx="0" cy="2413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80" name="AutoShape 79">
              <a:extLst>
                <a:ext uri="{FF2B5EF4-FFF2-40B4-BE49-F238E27FC236}">
                  <a16:creationId xmlns:a16="http://schemas.microsoft.com/office/drawing/2014/main" id="{2B60CCE8-18BC-4B24-82E6-5C336815C705}"/>
                </a:ext>
              </a:extLst>
            </p:cNvPr>
            <p:cNvCxnSpPr>
              <a:cxnSpLocks noChangeShapeType="1"/>
              <a:endCxn id="81" idx="1"/>
            </p:cNvCxnSpPr>
            <p:nvPr/>
          </p:nvCxnSpPr>
          <p:spPr bwMode="auto">
            <a:xfrm rot="10800000" flipH="1">
              <a:off x="1259456" y="4318843"/>
              <a:ext cx="7938" cy="873125"/>
            </a:xfrm>
            <a:prstGeom prst="bentConnector3">
              <a:avLst>
                <a:gd name="adj1" fmla="val -2942464"/>
              </a:avLst>
            </a:prstGeom>
            <a:noFill/>
            <a:ln w="9525" cap="flat" cmpd="sng" algn="ctr">
              <a:solidFill>
                <a:srgbClr val="00B33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81" name="AutoShape 80">
              <a:extLst>
                <a:ext uri="{FF2B5EF4-FFF2-40B4-BE49-F238E27FC236}">
                  <a16:creationId xmlns:a16="http://schemas.microsoft.com/office/drawing/2014/main" id="{8B6C566D-573E-4FD4-BFC2-AEE8A5EF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395" y="4160091"/>
              <a:ext cx="1489075" cy="3175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kern="0" dirty="0">
                  <a:solidFill>
                    <a:prstClr val="black"/>
                  </a:solidFill>
                  <a:latin typeface="+mn-ea"/>
                </a:rPr>
                <a:t>품질검토</a:t>
              </a:r>
            </a:p>
          </p:txBody>
        </p:sp>
        <p:sp>
          <p:nvSpPr>
            <p:cNvPr id="82" name="Line 81">
              <a:extLst>
                <a:ext uri="{FF2B5EF4-FFF2-40B4-BE49-F238E27FC236}">
                  <a16:creationId xmlns:a16="http://schemas.microsoft.com/office/drawing/2014/main" id="{A4EA36F5-2853-43A9-AD5E-055B65CA4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7577" y="6073029"/>
              <a:ext cx="998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83" name="그룹 3">
              <a:extLst>
                <a:ext uri="{FF2B5EF4-FFF2-40B4-BE49-F238E27FC236}">
                  <a16:creationId xmlns:a16="http://schemas.microsoft.com/office/drawing/2014/main" id="{8625CBFB-FF29-47BB-99A0-F19C3007F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9320" y="2883743"/>
              <a:ext cx="2957513" cy="3343275"/>
              <a:chOff x="3773106" y="2883481"/>
              <a:chExt cx="3150123" cy="3343979"/>
            </a:xfrm>
          </p:grpSpPr>
          <p:sp>
            <p:nvSpPr>
              <p:cNvPr id="129" name="Line 88">
                <a:extLst>
                  <a:ext uri="{FF2B5EF4-FFF2-40B4-BE49-F238E27FC236}">
                    <a16:creationId xmlns:a16="http://schemas.microsoft.com/office/drawing/2014/main" id="{CBCEB71E-E1C9-4C69-850E-2820DE831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5486" y="4444323"/>
                <a:ext cx="1691" cy="177837"/>
              </a:xfrm>
              <a:prstGeom prst="line">
                <a:avLst/>
              </a:prstGeom>
              <a:noFill/>
              <a:ln w="9525">
                <a:solidFill>
                  <a:srgbClr val="85BFF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pPr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130" name="AutoShape 92">
                <a:extLst>
                  <a:ext uri="{FF2B5EF4-FFF2-40B4-BE49-F238E27FC236}">
                    <a16:creationId xmlns:a16="http://schemas.microsoft.com/office/drawing/2014/main" id="{EF502159-F49A-4746-85FB-E23C5173D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106" y="5886076"/>
                <a:ext cx="3150123" cy="341384"/>
              </a:xfrm>
              <a:prstGeom prst="roundRect">
                <a:avLst>
                  <a:gd name="adj" fmla="val 4167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wrap="none" lIns="108000" tIns="0" rIns="0" bIns="0"/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ko-KR" altLang="en-US" sz="800" kern="0" dirty="0">
                    <a:solidFill>
                      <a:srgbClr val="00B336"/>
                    </a:solidFill>
                    <a:latin typeface="+mn-ea"/>
                  </a:rPr>
                  <a:t>사후점검</a:t>
                </a:r>
              </a:p>
            </p:txBody>
          </p:sp>
          <p:grpSp>
            <p:nvGrpSpPr>
              <p:cNvPr id="131" name="그룹 159">
                <a:extLst>
                  <a:ext uri="{FF2B5EF4-FFF2-40B4-BE49-F238E27FC236}">
                    <a16:creationId xmlns:a16="http://schemas.microsoft.com/office/drawing/2014/main" id="{867FDFD9-D678-4F7C-8D99-354B5EBAC6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2883481"/>
                <a:ext cx="3150123" cy="341578"/>
                <a:chOff x="3666222" y="3050955"/>
                <a:chExt cx="3207442" cy="326872"/>
              </a:xfrm>
            </p:grpSpPr>
            <p:sp>
              <p:nvSpPr>
                <p:cNvPr id="151" name="AutoShape 89">
                  <a:extLst>
                    <a:ext uri="{FF2B5EF4-FFF2-40B4-BE49-F238E27FC236}">
                      <a16:creationId xmlns:a16="http://schemas.microsoft.com/office/drawing/2014/main" id="{CE9B5DEF-8C06-4062-8E2C-24AA4D289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050955"/>
                  <a:ext cx="3207442" cy="32668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품질보증계획수립</a:t>
                  </a:r>
                </a:p>
              </p:txBody>
            </p:sp>
            <p:sp>
              <p:nvSpPr>
                <p:cNvPr id="152" name="AutoShape 97">
                  <a:extLst>
                    <a:ext uri="{FF2B5EF4-FFF2-40B4-BE49-F238E27FC236}">
                      <a16:creationId xmlns:a16="http://schemas.microsoft.com/office/drawing/2014/main" id="{6E63BB94-DD12-4A3C-A7E7-F3C1B1A88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212019"/>
                  <a:ext cx="3086925" cy="12459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품질보증 요구사항을 도출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품질보증계획서 작성 및 승인요청</a:t>
                  </a:r>
                </a:p>
              </p:txBody>
            </p:sp>
          </p:grpSp>
          <p:grpSp>
            <p:nvGrpSpPr>
              <p:cNvPr id="132" name="그룹 160">
                <a:extLst>
                  <a:ext uri="{FF2B5EF4-FFF2-40B4-BE49-F238E27FC236}">
                    <a16:creationId xmlns:a16="http://schemas.microsoft.com/office/drawing/2014/main" id="{5E84C789-4698-4C52-B0AB-A263764A1B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3727062"/>
                <a:ext cx="3150123" cy="341578"/>
                <a:chOff x="3666222" y="3778593"/>
                <a:chExt cx="3207442" cy="326872"/>
              </a:xfrm>
            </p:grpSpPr>
            <p:sp>
              <p:nvSpPr>
                <p:cNvPr id="149" name="AutoShape 90">
                  <a:extLst>
                    <a:ext uri="{FF2B5EF4-FFF2-40B4-BE49-F238E27FC236}">
                      <a16:creationId xmlns:a16="http://schemas.microsoft.com/office/drawing/2014/main" id="{F98F66A3-4918-4426-9282-AA15F7557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778172"/>
                  <a:ext cx="3207442" cy="32668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산출물 관리</a:t>
                  </a:r>
                </a:p>
              </p:txBody>
            </p:sp>
            <p:sp>
              <p:nvSpPr>
                <p:cNvPr id="150" name="AutoShape 98">
                  <a:extLst>
                    <a:ext uri="{FF2B5EF4-FFF2-40B4-BE49-F238E27FC236}">
                      <a16:creationId xmlns:a16="http://schemas.microsoft.com/office/drawing/2014/main" id="{CB86667D-1D5F-42C5-A9B5-0B353406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945314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산출물에 대한 형상항목을 식별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변경사항통제 및 상태기록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/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유지</a:t>
                  </a:r>
                </a:p>
              </p:txBody>
            </p:sp>
          </p:grpSp>
          <p:grpSp>
            <p:nvGrpSpPr>
              <p:cNvPr id="133" name="그룹 161">
                <a:extLst>
                  <a:ext uri="{FF2B5EF4-FFF2-40B4-BE49-F238E27FC236}">
                    <a16:creationId xmlns:a16="http://schemas.microsoft.com/office/drawing/2014/main" id="{B6FF76D6-B46C-4ED5-8981-9DD8BEEAAA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4147397"/>
                <a:ext cx="3150123" cy="341385"/>
                <a:chOff x="3666222" y="4128383"/>
                <a:chExt cx="3207442" cy="326687"/>
              </a:xfrm>
            </p:grpSpPr>
            <p:sp>
              <p:nvSpPr>
                <p:cNvPr id="147" name="AutoShape 91">
                  <a:extLst>
                    <a:ext uri="{FF2B5EF4-FFF2-40B4-BE49-F238E27FC236}">
                      <a16:creationId xmlns:a16="http://schemas.microsoft.com/office/drawing/2014/main" id="{394E3751-B8C8-4B46-B9F0-ED614C1FE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128383"/>
                  <a:ext cx="3207442" cy="32668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산출물검토</a:t>
                  </a:r>
                </a:p>
              </p:txBody>
            </p:sp>
            <p:sp>
              <p:nvSpPr>
                <p:cNvPr id="148" name="AutoShape 99">
                  <a:extLst>
                    <a:ext uri="{FF2B5EF4-FFF2-40B4-BE49-F238E27FC236}">
                      <a16:creationId xmlns:a16="http://schemas.microsoft.com/office/drawing/2014/main" id="{957F529A-A07A-4B47-A8A3-49B6D6134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4295529"/>
                  <a:ext cx="3086925" cy="12611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사업수행 산출물 객관적인 검토실시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산출물의 완성도 향상</a:t>
                  </a:r>
                </a:p>
              </p:txBody>
            </p:sp>
          </p:grpSp>
          <p:sp>
            <p:nvSpPr>
              <p:cNvPr id="134" name="AutoShape 100">
                <a:extLst>
                  <a:ext uri="{FF2B5EF4-FFF2-40B4-BE49-F238E27FC236}">
                    <a16:creationId xmlns:a16="http://schemas.microsoft.com/office/drawing/2014/main" id="{B5B988AF-AFAA-4163-8FD1-CD85B74E4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196" y="6052798"/>
                <a:ext cx="3031760" cy="131791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800" kern="0" dirty="0">
                    <a:solidFill>
                      <a:sysClr val="windowText" lastClr="000000"/>
                    </a:solidFill>
                    <a:latin typeface="+mn-ea"/>
                  </a:rPr>
                  <a:t>사업 종료 후 인도한 시스템에 대해 사후점검을 실시</a:t>
                </a:r>
              </a:p>
            </p:txBody>
          </p:sp>
          <p:grpSp>
            <p:nvGrpSpPr>
              <p:cNvPr id="135" name="그룹 163">
                <a:extLst>
                  <a:ext uri="{FF2B5EF4-FFF2-40B4-BE49-F238E27FC236}">
                    <a16:creationId xmlns:a16="http://schemas.microsoft.com/office/drawing/2014/main" id="{5CB4267B-938E-49EA-8664-3DB0BFD9DC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5008696"/>
                <a:ext cx="3150123" cy="341578"/>
                <a:chOff x="3666222" y="4992353"/>
                <a:chExt cx="3207442" cy="326872"/>
              </a:xfrm>
            </p:grpSpPr>
            <p:sp>
              <p:nvSpPr>
                <p:cNvPr id="145" name="AutoShape 93">
                  <a:extLst>
                    <a:ext uri="{FF2B5EF4-FFF2-40B4-BE49-F238E27FC236}">
                      <a16:creationId xmlns:a16="http://schemas.microsoft.com/office/drawing/2014/main" id="{ACF89F24-3B7D-47EB-BF4C-5371CFF59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991690"/>
                  <a:ext cx="3207442" cy="32820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시정조치</a:t>
                  </a:r>
                </a:p>
              </p:txBody>
            </p:sp>
            <p:sp>
              <p:nvSpPr>
                <p:cNvPr id="146" name="AutoShape 101">
                  <a:extLst>
                    <a:ext uri="{FF2B5EF4-FFF2-40B4-BE49-F238E27FC236}">
                      <a16:creationId xmlns:a16="http://schemas.microsoft.com/office/drawing/2014/main" id="{8DF15224-BD55-4F46-B39A-CF3C07E92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5151235"/>
                  <a:ext cx="3086925" cy="12763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문제해결 방안 제시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시정조치 내역 기록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/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관리</a:t>
                  </a:r>
                </a:p>
              </p:txBody>
            </p:sp>
          </p:grpSp>
          <p:grpSp>
            <p:nvGrpSpPr>
              <p:cNvPr id="136" name="그룹 164">
                <a:extLst>
                  <a:ext uri="{FF2B5EF4-FFF2-40B4-BE49-F238E27FC236}">
                    <a16:creationId xmlns:a16="http://schemas.microsoft.com/office/drawing/2014/main" id="{25F154FF-6EC8-44A7-A0CA-2A185ADBE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3280760"/>
                <a:ext cx="3150123" cy="342922"/>
                <a:chOff x="3666222" y="3431130"/>
                <a:chExt cx="3207442" cy="328159"/>
              </a:xfrm>
            </p:grpSpPr>
            <p:sp>
              <p:nvSpPr>
                <p:cNvPr id="143" name="AutoShape 94">
                  <a:extLst>
                    <a:ext uri="{FF2B5EF4-FFF2-40B4-BE49-F238E27FC236}">
                      <a16:creationId xmlns:a16="http://schemas.microsoft.com/office/drawing/2014/main" id="{1A54AB9A-FD46-43FD-B1D2-EC75B503F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430824"/>
                  <a:ext cx="3207442" cy="32820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품질교육 실시</a:t>
                  </a:r>
                </a:p>
              </p:txBody>
            </p:sp>
            <p:sp>
              <p:nvSpPr>
                <p:cNvPr id="144" name="AutoShape 102">
                  <a:extLst>
                    <a:ext uri="{FF2B5EF4-FFF2-40B4-BE49-F238E27FC236}">
                      <a16:creationId xmlns:a16="http://schemas.microsoft.com/office/drawing/2014/main" id="{04600BE9-FEBA-4110-B58F-FFF1241F6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594927"/>
                  <a:ext cx="3086925" cy="12611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사업 수행 팀원에게 품질관리 교육실시</a:t>
                  </a:r>
                </a:p>
              </p:txBody>
            </p:sp>
          </p:grpSp>
          <p:grpSp>
            <p:nvGrpSpPr>
              <p:cNvPr id="137" name="그룹 165">
                <a:extLst>
                  <a:ext uri="{FF2B5EF4-FFF2-40B4-BE49-F238E27FC236}">
                    <a16:creationId xmlns:a16="http://schemas.microsoft.com/office/drawing/2014/main" id="{642E09A0-D744-4769-92B1-645CD67BB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4594833"/>
                <a:ext cx="3150123" cy="342922"/>
                <a:chOff x="3666222" y="4543010"/>
                <a:chExt cx="3207442" cy="328159"/>
              </a:xfrm>
            </p:grpSpPr>
            <p:sp>
              <p:nvSpPr>
                <p:cNvPr id="141" name="AutoShape 95">
                  <a:extLst>
                    <a:ext uri="{FF2B5EF4-FFF2-40B4-BE49-F238E27FC236}">
                      <a16:creationId xmlns:a16="http://schemas.microsoft.com/office/drawing/2014/main" id="{07F10ED7-3823-46E5-B5D6-16FC4465E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543329"/>
                  <a:ext cx="3207442" cy="32820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사업 수행 감사</a:t>
                  </a:r>
                </a:p>
              </p:txBody>
            </p:sp>
            <p:sp>
              <p:nvSpPr>
                <p:cNvPr id="142" name="AutoShape 103">
                  <a:extLst>
                    <a:ext uri="{FF2B5EF4-FFF2-40B4-BE49-F238E27FC236}">
                      <a16:creationId xmlns:a16="http://schemas.microsoft.com/office/drawing/2014/main" id="{A1CD262F-584B-4677-A9B6-18D854A3F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4705913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 및 프로세스 준수여부 감사</a:t>
                  </a:r>
                </a:p>
              </p:txBody>
            </p:sp>
          </p:grpSp>
          <p:grpSp>
            <p:nvGrpSpPr>
              <p:cNvPr id="138" name="그룹 166">
                <a:extLst>
                  <a:ext uri="{FF2B5EF4-FFF2-40B4-BE49-F238E27FC236}">
                    <a16:creationId xmlns:a16="http://schemas.microsoft.com/office/drawing/2014/main" id="{3591398E-3AF2-4C21-A7E3-84D1050177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5475721"/>
                <a:ext cx="3150123" cy="341578"/>
                <a:chOff x="3666222" y="5446007"/>
                <a:chExt cx="3207442" cy="326872"/>
              </a:xfrm>
            </p:grpSpPr>
            <p:sp>
              <p:nvSpPr>
                <p:cNvPr id="139" name="AutoShape 96">
                  <a:extLst>
                    <a:ext uri="{FF2B5EF4-FFF2-40B4-BE49-F238E27FC236}">
                      <a16:creationId xmlns:a16="http://schemas.microsoft.com/office/drawing/2014/main" id="{2B3D8FCD-36EA-409A-944E-17FAF9C74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5446671"/>
                  <a:ext cx="3207442" cy="32668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제품 품질평가</a:t>
                  </a:r>
                </a:p>
              </p:txBody>
            </p:sp>
            <p:sp>
              <p:nvSpPr>
                <p:cNvPr id="140" name="AutoShape 104">
                  <a:extLst>
                    <a:ext uri="{FF2B5EF4-FFF2-40B4-BE49-F238E27FC236}">
                      <a16:creationId xmlns:a16="http://schemas.microsoft.com/office/drawing/2014/main" id="{362D4C9B-71A2-4B3E-83ED-389036AAF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5616852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설정한 품질목표의 충족여부 평가</a:t>
                  </a:r>
                </a:p>
              </p:txBody>
            </p:sp>
          </p:grpSp>
        </p:grpSp>
        <p:sp>
          <p:nvSpPr>
            <p:cNvPr id="84" name="Rectangle 111" descr="tem7-2">
              <a:extLst>
                <a:ext uri="{FF2B5EF4-FFF2-40B4-BE49-F238E27FC236}">
                  <a16:creationId xmlns:a16="http://schemas.microsoft.com/office/drawing/2014/main" id="{623E29BB-F3EE-4507-8407-33E5B2DF3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3310779"/>
              <a:ext cx="1497013" cy="241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품질교육실시</a:t>
              </a:r>
            </a:p>
          </p:txBody>
        </p:sp>
        <p:sp>
          <p:nvSpPr>
            <p:cNvPr id="85" name="Rectangle 112" descr="tem7-2">
              <a:extLst>
                <a:ext uri="{FF2B5EF4-FFF2-40B4-BE49-F238E27FC236}">
                  <a16:creationId xmlns:a16="http://schemas.microsoft.com/office/drawing/2014/main" id="{129A32E1-1564-4238-BDE2-9842C2AEF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2934541"/>
              <a:ext cx="1497013" cy="2428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 dirty="0">
                  <a:solidFill>
                    <a:prstClr val="black"/>
                  </a:solidFill>
                  <a:latin typeface="+mn-ea"/>
                </a:rPr>
                <a:t>품질보증계획수립</a:t>
              </a:r>
            </a:p>
          </p:txBody>
        </p:sp>
        <p:sp>
          <p:nvSpPr>
            <p:cNvPr id="86" name="Rectangle 113" descr="tem7-2">
              <a:extLst>
                <a:ext uri="{FF2B5EF4-FFF2-40B4-BE49-F238E27FC236}">
                  <a16:creationId xmlns:a16="http://schemas.microsoft.com/office/drawing/2014/main" id="{2D6338E8-78DB-4879-BB17-04A44E93C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3775916"/>
              <a:ext cx="1497013" cy="2428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품질보증활동</a:t>
              </a:r>
            </a:p>
          </p:txBody>
        </p:sp>
        <p:sp>
          <p:nvSpPr>
            <p:cNvPr id="87" name="Rectangle 114" descr="tem7-2">
              <a:extLst>
                <a:ext uri="{FF2B5EF4-FFF2-40B4-BE49-F238E27FC236}">
                  <a16:creationId xmlns:a16="http://schemas.microsoft.com/office/drawing/2014/main" id="{2AFA29AF-EDA9-4C3B-BDFB-2A64887FB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071318"/>
              <a:ext cx="1497013" cy="2397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시정조치</a:t>
              </a:r>
            </a:p>
          </p:txBody>
        </p:sp>
        <p:sp>
          <p:nvSpPr>
            <p:cNvPr id="88" name="Rectangle 115" descr="tem7-2">
              <a:extLst>
                <a:ext uri="{FF2B5EF4-FFF2-40B4-BE49-F238E27FC236}">
                  <a16:creationId xmlns:a16="http://schemas.microsoft.com/office/drawing/2014/main" id="{04A6BE32-9E2C-48BE-A8FC-32C8B82E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552329"/>
              <a:ext cx="1497013" cy="241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고객납품</a:t>
              </a:r>
            </a:p>
          </p:txBody>
        </p:sp>
        <p:sp>
          <p:nvSpPr>
            <p:cNvPr id="89" name="Rectangle 116" descr="tem7-2">
              <a:extLst>
                <a:ext uri="{FF2B5EF4-FFF2-40B4-BE49-F238E27FC236}">
                  <a16:creationId xmlns:a16="http://schemas.microsoft.com/office/drawing/2014/main" id="{DA7B1DFF-0425-4EA9-959E-1E251C03D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953968"/>
              <a:ext cx="1497013" cy="2460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사후관리</a:t>
              </a:r>
            </a:p>
          </p:txBody>
        </p:sp>
        <p:grpSp>
          <p:nvGrpSpPr>
            <p:cNvPr id="90" name="그룹 4">
              <a:extLst>
                <a:ext uri="{FF2B5EF4-FFF2-40B4-BE49-F238E27FC236}">
                  <a16:creationId xmlns:a16="http://schemas.microsoft.com/office/drawing/2014/main" id="{47030F29-4067-44E2-B329-CAAB59BEE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5655" y="3717180"/>
              <a:ext cx="2579688" cy="2500311"/>
              <a:chOff x="7073049" y="3727064"/>
              <a:chExt cx="2516204" cy="2500396"/>
            </a:xfrm>
          </p:grpSpPr>
          <p:sp>
            <p:nvSpPr>
              <p:cNvPr id="91" name="AutoShape 106">
                <a:extLst>
                  <a:ext uri="{FF2B5EF4-FFF2-40B4-BE49-F238E27FC236}">
                    <a16:creationId xmlns:a16="http://schemas.microsoft.com/office/drawing/2014/main" id="{62D05FAC-F61C-41D7-8E8E-B3E759C9C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049" y="5432096"/>
                <a:ext cx="2516204" cy="795364"/>
              </a:xfrm>
              <a:prstGeom prst="roundRect">
                <a:avLst>
                  <a:gd name="adj" fmla="val 739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endParaRPr kumimoji="1" lang="ko-KR" altLang="en-US" sz="1000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2" name="AutoShape 107">
                <a:extLst>
                  <a:ext uri="{FF2B5EF4-FFF2-40B4-BE49-F238E27FC236}">
                    <a16:creationId xmlns:a16="http://schemas.microsoft.com/office/drawing/2014/main" id="{9E98C70C-B3B6-4E0E-9DAF-FA11FE468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049" y="3727064"/>
                <a:ext cx="2516204" cy="1605017"/>
              </a:xfrm>
              <a:prstGeom prst="roundRect">
                <a:avLst>
                  <a:gd name="adj" fmla="val 297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endParaRPr kumimoji="1" lang="ko-KR" altLang="en-US" sz="1000" kern="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23" name="AutoShape 108">
                <a:extLst>
                  <a:ext uri="{FF2B5EF4-FFF2-40B4-BE49-F238E27FC236}">
                    <a16:creationId xmlns:a16="http://schemas.microsoft.com/office/drawing/2014/main" id="{A2908759-D5B2-401D-97F7-913E5EA98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5671816"/>
                <a:ext cx="2429492" cy="512780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lnSpc>
                    <a:spcPts val="1000"/>
                  </a:lnSpc>
                  <a:defRPr/>
                </a:pPr>
                <a:r>
                  <a:rPr lang="ko-KR" altLang="en-US" sz="900" kern="0">
                    <a:solidFill>
                      <a:prstClr val="black"/>
                    </a:solidFill>
                    <a:latin typeface="+mn-ea"/>
                  </a:rPr>
                  <a:t>사업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진행 또는 종료 후 고객요구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,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불만사항을 파악하여 개선 대책과 문제점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,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해결방향을 모색하여 수용여부를 검토하고 개선책을 제시</a:t>
                </a:r>
              </a:p>
            </p:txBody>
          </p:sp>
          <p:sp>
            <p:nvSpPr>
              <p:cNvPr id="124" name="AutoShape 109">
                <a:extLst>
                  <a:ext uri="{FF2B5EF4-FFF2-40B4-BE49-F238E27FC236}">
                    <a16:creationId xmlns:a16="http://schemas.microsoft.com/office/drawing/2014/main" id="{D33FA150-05A1-40AD-9206-F537E678D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3968371"/>
                <a:ext cx="2429492" cy="620733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주기적으로 제안사의 내부 품질감사규정에 따른 감사를  실시하여 품질개선 및 시정조치를 실시함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</p:txBody>
          </p:sp>
          <p:sp>
            <p:nvSpPr>
              <p:cNvPr id="125" name="AutoShape 110">
                <a:extLst>
                  <a:ext uri="{FF2B5EF4-FFF2-40B4-BE49-F238E27FC236}">
                    <a16:creationId xmlns:a16="http://schemas.microsoft.com/office/drawing/2014/main" id="{37038574-6DBB-4A91-887E-0BAA03D40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4803425"/>
                <a:ext cx="2429492" cy="509604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품질보증팀은 주기적으로 품질 보증 활동내역을 보고 받아 품질보증 활동의 효율성 및 적정성을 검토하여 보완 </a:t>
                </a:r>
              </a:p>
            </p:txBody>
          </p:sp>
          <p:sp>
            <p:nvSpPr>
              <p:cNvPr id="126" name="직사각형 2">
                <a:extLst>
                  <a:ext uri="{FF2B5EF4-FFF2-40B4-BE49-F238E27FC236}">
                    <a16:creationId xmlns:a16="http://schemas.microsoft.com/office/drawing/2014/main" id="{2E567719-B3F6-4CD5-9F7E-FAADC56F8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4579240"/>
                <a:ext cx="1233863" cy="229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</a:rPr>
                  <a:t>품질보증활동 점검</a:t>
                </a:r>
              </a:p>
            </p:txBody>
          </p:sp>
          <p:sp>
            <p:nvSpPr>
              <p:cNvPr id="127" name="직사각형 65">
                <a:extLst>
                  <a:ext uri="{FF2B5EF4-FFF2-40B4-BE49-F238E27FC236}">
                    <a16:creationId xmlns:a16="http://schemas.microsoft.com/office/drawing/2014/main" id="{DFE0A5D2-2D4A-4285-B16D-E549E0C7F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3731515"/>
                <a:ext cx="901020" cy="22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  <a:cs typeface="나눔고딕 Bold"/>
                  </a:rPr>
                  <a:t>내부품질감사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BC593ED-21E3-4955-8D75-F04BBB10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5407915"/>
                <a:ext cx="1064512" cy="22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  <a:cs typeface="나눔고딕 Bold"/>
                  </a:rPr>
                  <a:t>고객만족도 조사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3243D-CF47-458A-9750-160F74983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60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210510" y="1080000"/>
            <a:ext cx="9486078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표준 및 문서화 절차 등에 부합하는지 평가하여 시정 조치를 취하고 품질 목표를 달성합니다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절차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계속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841EF4-A8E8-4302-85C5-41CBF2035C44}"/>
              </a:ext>
            </a:extLst>
          </p:cNvPr>
          <p:cNvGrpSpPr/>
          <p:nvPr/>
        </p:nvGrpSpPr>
        <p:grpSpPr>
          <a:xfrm>
            <a:off x="388128" y="2312989"/>
            <a:ext cx="9078214" cy="4059385"/>
            <a:chOff x="615195" y="2312989"/>
            <a:chExt cx="8658240" cy="4059385"/>
          </a:xfrm>
        </p:grpSpPr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E579CF2B-1CC4-45CD-82D0-C28550D9B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32685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3" name="Rectangle 59">
              <a:extLst>
                <a:ext uri="{FF2B5EF4-FFF2-40B4-BE49-F238E27FC236}">
                  <a16:creationId xmlns:a16="http://schemas.microsoft.com/office/drawing/2014/main" id="{93E46A3E-6456-4D05-9AE6-A92EF8302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1438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CC2D9EBC-CE2E-46D9-9BA7-3AA21B630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6529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5" name="AutoShape 47">
              <a:extLst>
                <a:ext uri="{FF2B5EF4-FFF2-40B4-BE49-F238E27FC236}">
                  <a16:creationId xmlns:a16="http://schemas.microsoft.com/office/drawing/2014/main" id="{A92F0C45-A3AD-4D47-BDC3-E9944DAF1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9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계획 수립</a:t>
              </a:r>
            </a:p>
          </p:txBody>
        </p:sp>
        <p:sp>
          <p:nvSpPr>
            <p:cNvPr id="96" name="AutoShape 47">
              <a:extLst>
                <a:ext uri="{FF2B5EF4-FFF2-40B4-BE49-F238E27FC236}">
                  <a16:creationId xmlns:a16="http://schemas.microsoft.com/office/drawing/2014/main" id="{5B8912F9-8EDE-4655-B3B6-21348F91F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73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사업 수행  품질검토</a:t>
              </a:r>
            </a:p>
          </p:txBody>
        </p:sp>
        <p:sp>
          <p:nvSpPr>
            <p:cNvPr id="97" name="AutoShape 47">
              <a:extLst>
                <a:ext uri="{FF2B5EF4-FFF2-40B4-BE49-F238E27FC236}">
                  <a16:creationId xmlns:a16="http://schemas.microsoft.com/office/drawing/2014/main" id="{BE3E2534-92C2-46BE-80C7-8B2FB7EB6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24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       품질보증 사후점검 및 활동 보고</a:t>
              </a:r>
            </a:p>
          </p:txBody>
        </p:sp>
        <p:sp>
          <p:nvSpPr>
            <p:cNvPr id="98" name="AutoShape 116">
              <a:extLst>
                <a:ext uri="{FF2B5EF4-FFF2-40B4-BE49-F238E27FC236}">
                  <a16:creationId xmlns:a16="http://schemas.microsoft.com/office/drawing/2014/main" id="{2BA9D747-0656-4B4E-828C-C3D61CC81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99353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99" name="AutoShape 8">
              <a:extLst>
                <a:ext uri="{FF2B5EF4-FFF2-40B4-BE49-F238E27FC236}">
                  <a16:creationId xmlns:a16="http://schemas.microsoft.com/office/drawing/2014/main" id="{25B71338-A50B-4A01-B6BD-9E5E73C1A0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99353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83BE0816-3039-460B-93D7-81685D00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계약서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/IT 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서비스 제공 합의서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</p:txBody>
        </p:sp>
        <p:sp>
          <p:nvSpPr>
            <p:cNvPr id="101" name="Rectangle 108">
              <a:extLst>
                <a:ext uri="{FF2B5EF4-FFF2-40B4-BE49-F238E27FC236}">
                  <a16:creationId xmlns:a16="http://schemas.microsoft.com/office/drawing/2014/main" id="{3E09F78B-74B7-4303-98C3-A89575D42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2795682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2" name="Rectangle 114">
              <a:extLst>
                <a:ext uri="{FF2B5EF4-FFF2-40B4-BE49-F238E27FC236}">
                  <a16:creationId xmlns:a16="http://schemas.microsoft.com/office/drawing/2014/main" id="{D1C9B5AE-B4C0-42D6-BB78-0435456D5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03" name="Rectangle 115">
              <a:extLst>
                <a:ext uri="{FF2B5EF4-FFF2-40B4-BE49-F238E27FC236}">
                  <a16:creationId xmlns:a16="http://schemas.microsoft.com/office/drawing/2014/main" id="{9AF1397B-ACB6-4F73-930F-B09B3D02A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5522160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4" name="AutoShape 121">
              <a:extLst>
                <a:ext uri="{FF2B5EF4-FFF2-40B4-BE49-F238E27FC236}">
                  <a16:creationId xmlns:a16="http://schemas.microsoft.com/office/drawing/2014/main" id="{5285BD33-0109-4A6D-85EA-F097DF639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3105" y="5101066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5" name="AutoShape 123">
              <a:extLst>
                <a:ext uri="{FF2B5EF4-FFF2-40B4-BE49-F238E27FC236}">
                  <a16:creationId xmlns:a16="http://schemas.microsoft.com/office/drawing/2014/main" id="{63890DB7-06EB-4AFA-BC4B-3876D2C1DC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3105" y="3678422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6" name="Rectangle 130">
              <a:extLst>
                <a:ext uri="{FF2B5EF4-FFF2-40B4-BE49-F238E27FC236}">
                  <a16:creationId xmlns:a16="http://schemas.microsoft.com/office/drawing/2014/main" id="{43ABBB67-B222-4827-ACE0-9760F2E10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07" name="Rectangle 131">
              <a:extLst>
                <a:ext uri="{FF2B5EF4-FFF2-40B4-BE49-F238E27FC236}">
                  <a16:creationId xmlns:a16="http://schemas.microsoft.com/office/drawing/2014/main" id="{8F75E4B2-6865-4009-9A64-D191E49C6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2777210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8" name="Rectangle 136">
              <a:extLst>
                <a:ext uri="{FF2B5EF4-FFF2-40B4-BE49-F238E27FC236}">
                  <a16:creationId xmlns:a16="http://schemas.microsoft.com/office/drawing/2014/main" id="{63FB9A2E-D09E-4057-BE53-A30E7580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품질검토 보고서</a:t>
              </a:r>
            </a:p>
          </p:txBody>
        </p:sp>
        <p:sp>
          <p:nvSpPr>
            <p:cNvPr id="109" name="Rectangle 137">
              <a:extLst>
                <a:ext uri="{FF2B5EF4-FFF2-40B4-BE49-F238E27FC236}">
                  <a16:creationId xmlns:a16="http://schemas.microsoft.com/office/drawing/2014/main" id="{6AFC4C1B-F9A4-4CFB-BA6D-E6015CDB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5522160"/>
              <a:ext cx="2260598" cy="226821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0" name="AutoShape 139">
              <a:extLst>
                <a:ext uri="{FF2B5EF4-FFF2-40B4-BE49-F238E27FC236}">
                  <a16:creationId xmlns:a16="http://schemas.microsoft.com/office/drawing/2014/main" id="{C820294B-D708-4C5F-9A15-36E9817B7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857826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11" name="AutoShape 141">
              <a:extLst>
                <a:ext uri="{FF2B5EF4-FFF2-40B4-BE49-F238E27FC236}">
                  <a16:creationId xmlns:a16="http://schemas.microsoft.com/office/drawing/2014/main" id="{5B41F56A-E670-4E3D-8D92-A56EF4061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857826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12" name="Rectangle 148">
              <a:extLst>
                <a:ext uri="{FF2B5EF4-FFF2-40B4-BE49-F238E27FC236}">
                  <a16:creationId xmlns:a16="http://schemas.microsoft.com/office/drawing/2014/main" id="{0A73E30C-D3AA-4B31-A096-E06EECD9B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품질보증계획서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품질보증보고서</a:t>
              </a:r>
            </a:p>
          </p:txBody>
        </p:sp>
        <p:sp>
          <p:nvSpPr>
            <p:cNvPr id="113" name="Rectangle 149">
              <a:extLst>
                <a:ext uri="{FF2B5EF4-FFF2-40B4-BE49-F238E27FC236}">
                  <a16:creationId xmlns:a16="http://schemas.microsoft.com/office/drawing/2014/main" id="{21458AA3-7379-4956-ACB7-9D1B0F93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2767974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7010DD5D-9AEE-4620-96C6-3D478180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활동 대상 식별 및 반영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계획수립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계획검토 </a:t>
              </a:r>
              <a:r>
                <a:rPr kumimoji="1" lang="ko-KR" altLang="en-US" sz="1000" kern="0" dirty="0">
                  <a:solidFill>
                    <a:prstClr val="white"/>
                  </a:solidFill>
                  <a:latin typeface="+mn-ea"/>
                </a:rPr>
                <a:t>및 승인              </a:t>
              </a:r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9E7515EC-D5EF-4B84-B122-33BF27F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16" name="Rectangle 133">
              <a:extLst>
                <a:ext uri="{FF2B5EF4-FFF2-40B4-BE49-F238E27FC236}">
                  <a16:creationId xmlns:a16="http://schemas.microsoft.com/office/drawing/2014/main" id="{55753370-3A62-47B2-BD4B-DD38D293F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품질활동 지원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산출물 동료 검토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협력업체 품질 검토              </a:t>
              </a:r>
            </a:p>
          </p:txBody>
        </p:sp>
        <p:sp>
          <p:nvSpPr>
            <p:cNvPr id="117" name="Rectangle 134">
              <a:extLst>
                <a:ext uri="{FF2B5EF4-FFF2-40B4-BE49-F238E27FC236}">
                  <a16:creationId xmlns:a16="http://schemas.microsoft.com/office/drawing/2014/main" id="{6DE3D33A-9073-4A7F-82CE-913E5F99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4105686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18" name="Rectangle 151">
              <a:extLst>
                <a:ext uri="{FF2B5EF4-FFF2-40B4-BE49-F238E27FC236}">
                  <a16:creationId xmlns:a16="http://schemas.microsoft.com/office/drawing/2014/main" id="{CED2FAF6-040E-4A31-926B-F3A383BE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활동 사항 검토 및 통보 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활동 보고</a:t>
              </a:r>
            </a:p>
          </p:txBody>
        </p:sp>
        <p:sp>
          <p:nvSpPr>
            <p:cNvPr id="119" name="Rectangle 152">
              <a:extLst>
                <a:ext uri="{FF2B5EF4-FFF2-40B4-BE49-F238E27FC236}">
                  <a16:creationId xmlns:a16="http://schemas.microsoft.com/office/drawing/2014/main" id="{41A25B6E-9E82-49CE-9B75-5DE8A405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20" name="Rectangle 154">
              <a:extLst>
                <a:ext uri="{FF2B5EF4-FFF2-40B4-BE49-F238E27FC236}">
                  <a16:creationId xmlns:a16="http://schemas.microsoft.com/office/drawing/2014/main" id="{367729B5-CE4D-4588-8652-9B769D47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</a:t>
              </a:r>
              <a:r>
                <a:rPr kumimoji="1" lang="ko-KR" altLang="en-US" sz="1000" kern="0">
                  <a:solidFill>
                    <a:srgbClr val="4D4D4D"/>
                  </a:solidFill>
                  <a:latin typeface="+mn-ea"/>
                </a:rPr>
                <a:t>활동  데이터</a:t>
              </a:r>
              <a:endParaRPr kumimoji="1" lang="en-US" altLang="ko-KR" sz="1000" kern="0" dirty="0">
                <a:solidFill>
                  <a:srgbClr val="4D4D4D"/>
                </a:solidFill>
                <a:latin typeface="+mn-ea"/>
              </a:endParaRP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en-US" altLang="ko-KR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21" name="Rectangle 155">
              <a:extLst>
                <a:ext uri="{FF2B5EF4-FFF2-40B4-BE49-F238E27FC236}">
                  <a16:creationId xmlns:a16="http://schemas.microsoft.com/office/drawing/2014/main" id="{3AA60E89-3622-4370-B944-4367F3BF4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5522160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978173-1508-4F12-8B28-EAC5FEF86F4B}"/>
                </a:ext>
              </a:extLst>
            </p:cNvPr>
            <p:cNvSpPr txBox="1"/>
            <p:nvPr/>
          </p:nvSpPr>
          <p:spPr>
            <a:xfrm>
              <a:off x="659086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01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37A8C94-9585-471F-B344-1A7D9A1FD04A}"/>
                </a:ext>
              </a:extLst>
            </p:cNvPr>
            <p:cNvSpPr txBox="1"/>
            <p:nvPr/>
          </p:nvSpPr>
          <p:spPr>
            <a:xfrm>
              <a:off x="3735711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02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C109B9-2D50-4E86-A5D6-8E03FF7FD95E}"/>
                </a:ext>
              </a:extLst>
            </p:cNvPr>
            <p:cNvSpPr txBox="1"/>
            <p:nvPr/>
          </p:nvSpPr>
          <p:spPr>
            <a:xfrm>
              <a:off x="6708827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03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388D8-35B8-4B02-B26F-D85EA1C72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704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ECEA31-3EA8-4123-B52D-8A4FCF06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유지보수 및 지원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94CF7B-F7D7-4CE5-B111-FEA7C5B683E8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4651632"/>
            <a:chExt cx="7238263" cy="10233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8B28FDD-6B11-49BA-8310-8307E3207A04}"/>
                </a:ext>
              </a:extLst>
            </p:cNvPr>
            <p:cNvGrpSpPr/>
            <p:nvPr/>
          </p:nvGrpSpPr>
          <p:grpSpPr>
            <a:xfrm>
              <a:off x="3255434" y="4667020"/>
              <a:ext cx="4423099" cy="1008000"/>
              <a:chOff x="3255434" y="4824754"/>
              <a:chExt cx="4423099" cy="100800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C7009-28D5-4861-A204-4884BFEF5A28}"/>
                  </a:ext>
                </a:extLst>
              </p:cNvPr>
              <p:cNvSpPr txBox="1"/>
              <p:nvPr/>
            </p:nvSpPr>
            <p:spPr>
              <a:xfrm>
                <a:off x="3445466" y="4824754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4.1 </a:t>
                </a:r>
                <a:r>
                  <a:rPr lang="ko-KR" altLang="en-US" sz="1200" b="1" dirty="0"/>
                  <a:t>장애처리 접수에서 완료까지 프로세스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4.2 Warranty </a:t>
                </a:r>
                <a:r>
                  <a:rPr lang="ko-KR" altLang="en-US" sz="1200" b="1" dirty="0"/>
                  <a:t>내용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4.3 </a:t>
                </a:r>
                <a:r>
                  <a:rPr lang="ko-KR" altLang="en-US" sz="1200" b="1" dirty="0"/>
                  <a:t>교육 및 기술지원 방안</a:t>
                </a:r>
                <a:endParaRPr lang="en-US" altLang="ko-KR" sz="1200" b="1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25C16E2-DD6D-43C4-B586-4DC251F63F07}"/>
                  </a:ext>
                </a:extLst>
              </p:cNvPr>
              <p:cNvCxnSpPr/>
              <p:nvPr/>
            </p:nvCxnSpPr>
            <p:spPr>
              <a:xfrm>
                <a:off x="3255434" y="4824754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97CA9-7DA4-4125-B957-7DEBEFFD5CFA}"/>
                </a:ext>
              </a:extLst>
            </p:cNvPr>
            <p:cNvSpPr txBox="1"/>
            <p:nvPr/>
          </p:nvSpPr>
          <p:spPr>
            <a:xfrm>
              <a:off x="440270" y="465163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4. </a:t>
              </a:r>
              <a:r>
                <a:rPr lang="ko-KR" altLang="en-US" sz="1600" b="1" dirty="0"/>
                <a:t>유지보수 및 지원 방안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DB78A-0DDE-4588-9936-B0964D1A3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530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4.1.1 </a:t>
            </a:r>
            <a:r>
              <a:rPr lang="ko-KR" altLang="en-US" dirty="0"/>
              <a:t>고장 신고 접수 후 </a:t>
            </a:r>
            <a:r>
              <a:rPr lang="en-US" altLang="ko-KR" dirty="0"/>
              <a:t>A/S</a:t>
            </a:r>
            <a:r>
              <a:rPr lang="ko-KR" altLang="en-US" dirty="0"/>
              <a:t>개시 및 완료까지의 소요시간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체계적이고 효율적인 절차를 통해 신속하게 장애 처리하며</a:t>
            </a:r>
            <a:r>
              <a:rPr lang="en-US" altLang="ko-KR" dirty="0"/>
              <a:t>, </a:t>
            </a:r>
            <a:r>
              <a:rPr lang="ko-KR" altLang="en-US" dirty="0"/>
              <a:t>신속한 장애 처리로 데이터손실 방지 및 중단 없는 안정적 운영을 지원합니다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8E4B6-3EF2-4A2B-A60A-7153B8ED1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graphicFrame>
        <p:nvGraphicFramePr>
          <p:cNvPr id="167" name="표 166">
            <a:extLst>
              <a:ext uri="{FF2B5EF4-FFF2-40B4-BE49-F238E27FC236}">
                <a16:creationId xmlns:a16="http://schemas.microsoft.com/office/drawing/2014/main" id="{0FB483B1-1003-4BFC-A9C1-EA10C90B3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94270"/>
              </p:ext>
            </p:extLst>
          </p:nvPr>
        </p:nvGraphicFramePr>
        <p:xfrm>
          <a:off x="487008" y="5085670"/>
          <a:ext cx="8947416" cy="1335245"/>
        </p:xfrm>
        <a:graphic>
          <a:graphicData uri="http://schemas.openxmlformats.org/drawingml/2006/table">
            <a:tbl>
              <a:tblPr firstRow="1" bandRow="1"/>
              <a:tblGrid>
                <a:gridCol w="111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21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심각도 등급</a:t>
                      </a:r>
                      <a:endParaRPr kumimoji="1" lang="en-US" altLang="ko-KR" sz="11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정도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 역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착수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목표 완료 </a:t>
                      </a:r>
                      <a:endParaRPr kumimoji="1" lang="en-US" altLang="ko-KR" sz="11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소요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치명적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핵심 구성 요소의 작동 불능으로 인한 운영 중단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불능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심각한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사용은 가능하나 업무영향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기능이 엄격히 제한됨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상급 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3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기능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부가 기능의 장애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 용도에는 영향 없음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중급영향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4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운용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중요하지 않은 기능의 일부 장애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 기술적 요청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0AF3DE6D-199E-4D51-88C3-9B19228A9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21114"/>
              </p:ext>
            </p:extLst>
          </p:nvPr>
        </p:nvGraphicFramePr>
        <p:xfrm>
          <a:off x="486803" y="2240196"/>
          <a:ext cx="8959804" cy="2802548"/>
        </p:xfrm>
        <a:graphic>
          <a:graphicData uri="http://schemas.openxmlformats.org/drawingml/2006/table">
            <a:tbl>
              <a:tblPr firstRow="1" bandRow="1"/>
              <a:tblGrid>
                <a:gridCol w="2239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7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 및 종료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76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4D746E9-284F-4D01-A1C1-2741C740B80C}"/>
              </a:ext>
            </a:extLst>
          </p:cNvPr>
          <p:cNvGrpSpPr/>
          <p:nvPr/>
        </p:nvGrpSpPr>
        <p:grpSpPr>
          <a:xfrm>
            <a:off x="746387" y="2650779"/>
            <a:ext cx="8524330" cy="2401087"/>
            <a:chOff x="746387" y="2703403"/>
            <a:chExt cx="8524330" cy="2401087"/>
          </a:xfrm>
        </p:grpSpPr>
        <p:sp>
          <p:nvSpPr>
            <p:cNvPr id="169" name="순서도: 대체 처리 168">
              <a:extLst>
                <a:ext uri="{FF2B5EF4-FFF2-40B4-BE49-F238E27FC236}">
                  <a16:creationId xmlns:a16="http://schemas.microsoft.com/office/drawing/2014/main" id="{01561A32-CDA3-430F-AE53-028F202DC8D1}"/>
                </a:ext>
              </a:extLst>
            </p:cNvPr>
            <p:cNvSpPr/>
            <p:nvPr/>
          </p:nvSpPr>
          <p:spPr bwMode="auto">
            <a:xfrm>
              <a:off x="746387" y="3374019"/>
              <a:ext cx="691431" cy="206836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장애접수</a:t>
              </a:r>
            </a:p>
          </p:txBody>
        </p:sp>
        <p:sp>
          <p:nvSpPr>
            <p:cNvPr id="170" name="순서도: 판단 169">
              <a:extLst>
                <a:ext uri="{FF2B5EF4-FFF2-40B4-BE49-F238E27FC236}">
                  <a16:creationId xmlns:a16="http://schemas.microsoft.com/office/drawing/2014/main" id="{0163FB0F-1BD4-4741-9962-2938BABFFBEC}"/>
                </a:ext>
              </a:extLst>
            </p:cNvPr>
            <p:cNvSpPr/>
            <p:nvPr/>
          </p:nvSpPr>
          <p:spPr bwMode="auto">
            <a:xfrm>
              <a:off x="1780191" y="3336408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알려진 문제</a:t>
              </a:r>
            </a:p>
          </p:txBody>
        </p:sp>
        <p:sp>
          <p:nvSpPr>
            <p:cNvPr id="171" name="원통 138">
              <a:extLst>
                <a:ext uri="{FF2B5EF4-FFF2-40B4-BE49-F238E27FC236}">
                  <a16:creationId xmlns:a16="http://schemas.microsoft.com/office/drawing/2014/main" id="{0E17A667-F341-4063-B746-FF70F78445BF}"/>
                </a:ext>
              </a:extLst>
            </p:cNvPr>
            <p:cNvSpPr/>
            <p:nvPr/>
          </p:nvSpPr>
          <p:spPr bwMode="auto">
            <a:xfrm>
              <a:off x="2051987" y="3773957"/>
              <a:ext cx="499818" cy="317552"/>
            </a:xfrm>
            <a:prstGeom prst="ca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데이터</a:t>
              </a:r>
              <a:endParaRPr lang="en-US" altLang="ko-KR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베이스</a:t>
              </a:r>
            </a:p>
          </p:txBody>
        </p:sp>
        <p:sp>
          <p:nvSpPr>
            <p:cNvPr id="172" name="순서도: 대체 처리 171">
              <a:extLst>
                <a:ext uri="{FF2B5EF4-FFF2-40B4-BE49-F238E27FC236}">
                  <a16:creationId xmlns:a16="http://schemas.microsoft.com/office/drawing/2014/main" id="{21FBA31D-620B-42D4-93A2-DCEAE00A7729}"/>
                </a:ext>
              </a:extLst>
            </p:cNvPr>
            <p:cNvSpPr/>
            <p:nvPr/>
          </p:nvSpPr>
          <p:spPr bwMode="auto">
            <a:xfrm>
              <a:off x="3485942" y="3781319"/>
              <a:ext cx="939118" cy="302828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문제분석 및 모니터링</a:t>
              </a:r>
            </a:p>
          </p:txBody>
        </p:sp>
        <p:sp>
          <p:nvSpPr>
            <p:cNvPr id="173" name="순서도: 대체 처리 172">
              <a:extLst>
                <a:ext uri="{FF2B5EF4-FFF2-40B4-BE49-F238E27FC236}">
                  <a16:creationId xmlns:a16="http://schemas.microsoft.com/office/drawing/2014/main" id="{41F9C631-40C1-4836-8321-CDA40F857E81}"/>
                </a:ext>
              </a:extLst>
            </p:cNvPr>
            <p:cNvSpPr/>
            <p:nvPr/>
          </p:nvSpPr>
          <p:spPr bwMode="auto">
            <a:xfrm>
              <a:off x="3485942" y="4279317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문제분석</a:t>
              </a:r>
            </a:p>
          </p:txBody>
        </p:sp>
        <p:cxnSp>
          <p:nvCxnSpPr>
            <p:cNvPr id="174" name="Shape 85">
              <a:extLst>
                <a:ext uri="{FF2B5EF4-FFF2-40B4-BE49-F238E27FC236}">
                  <a16:creationId xmlns:a16="http://schemas.microsoft.com/office/drawing/2014/main" id="{F6AE8985-BF6D-427A-9B31-FC8595F30B45}"/>
                </a:ext>
              </a:extLst>
            </p:cNvPr>
            <p:cNvCxnSpPr>
              <a:cxnSpLocks noChangeShapeType="1"/>
              <a:stCxn id="193" idx="2"/>
              <a:endCxn id="172" idx="0"/>
            </p:cNvCxnSpPr>
            <p:nvPr/>
          </p:nvCxnSpPr>
          <p:spPr bwMode="auto">
            <a:xfrm>
              <a:off x="3955501" y="3586151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F8E5FD2D-22F5-4441-91C0-C5FDA39EE6B3}"/>
                </a:ext>
              </a:extLst>
            </p:cNvPr>
            <p:cNvCxnSpPr>
              <a:cxnSpLocks noChangeShapeType="1"/>
              <a:stCxn id="172" idx="2"/>
              <a:endCxn id="173" idx="0"/>
            </p:cNvCxnSpPr>
            <p:nvPr/>
          </p:nvCxnSpPr>
          <p:spPr bwMode="auto">
            <a:xfrm>
              <a:off x="3955501" y="4084148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8C75784A-0D5E-488D-91AA-EAFCF820F1FD}"/>
                </a:ext>
              </a:extLst>
            </p:cNvPr>
            <p:cNvCxnSpPr>
              <a:cxnSpLocks noChangeShapeType="1"/>
              <a:stCxn id="170" idx="3"/>
              <a:endCxn id="193" idx="1"/>
            </p:cNvCxnSpPr>
            <p:nvPr/>
          </p:nvCxnSpPr>
          <p:spPr bwMode="auto">
            <a:xfrm>
              <a:off x="2828406" y="3479121"/>
              <a:ext cx="657535" cy="361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8E409D46-0A5A-4FE7-A4FD-BB4849E46423}"/>
                </a:ext>
              </a:extLst>
            </p:cNvPr>
            <p:cNvCxnSpPr>
              <a:cxnSpLocks noChangeShapeType="1"/>
              <a:endCxn id="170" idx="1"/>
            </p:cNvCxnSpPr>
            <p:nvPr/>
          </p:nvCxnSpPr>
          <p:spPr bwMode="auto">
            <a:xfrm>
              <a:off x="1437818" y="3477438"/>
              <a:ext cx="342373" cy="168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8" name="TextBox 96">
              <a:extLst>
                <a:ext uri="{FF2B5EF4-FFF2-40B4-BE49-F238E27FC236}">
                  <a16:creationId xmlns:a16="http://schemas.microsoft.com/office/drawing/2014/main" id="{C4CCFDCE-FB34-4A29-81AD-B0A153D5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0768" y="316031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179" name="TextBox 97">
              <a:extLst>
                <a:ext uri="{FF2B5EF4-FFF2-40B4-BE49-F238E27FC236}">
                  <a16:creationId xmlns:a16="http://schemas.microsoft.com/office/drawing/2014/main" id="{113BF14B-85F3-4DF4-B0C8-B046D68E1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119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80" name="순서도: 판단 179">
              <a:extLst>
                <a:ext uri="{FF2B5EF4-FFF2-40B4-BE49-F238E27FC236}">
                  <a16:creationId xmlns:a16="http://schemas.microsoft.com/office/drawing/2014/main" id="{526505AB-54AE-4E27-BBC6-156E8428E720}"/>
                </a:ext>
              </a:extLst>
            </p:cNvPr>
            <p:cNvSpPr/>
            <p:nvPr/>
          </p:nvSpPr>
          <p:spPr bwMode="auto">
            <a:xfrm>
              <a:off x="5605150" y="2966547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해결</a:t>
              </a:r>
              <a:r>
                <a:rPr lang="en-US" altLang="ko-KR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?</a:t>
              </a:r>
              <a:endParaRPr lang="ko-KR" altLang="en-US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81" name="순서도: 대체 처리 180">
              <a:extLst>
                <a:ext uri="{FF2B5EF4-FFF2-40B4-BE49-F238E27FC236}">
                  <a16:creationId xmlns:a16="http://schemas.microsoft.com/office/drawing/2014/main" id="{F72FB053-C439-43A6-A671-2D7CDBF09BF9}"/>
                </a:ext>
              </a:extLst>
            </p:cNvPr>
            <p:cNvSpPr/>
            <p:nvPr/>
          </p:nvSpPr>
          <p:spPr bwMode="auto">
            <a:xfrm>
              <a:off x="5660664" y="3640425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케이스 오픈</a:t>
              </a:r>
            </a:p>
          </p:txBody>
        </p:sp>
        <p:sp>
          <p:nvSpPr>
            <p:cNvPr id="182" name="순서도: 판단 181">
              <a:extLst>
                <a:ext uri="{FF2B5EF4-FFF2-40B4-BE49-F238E27FC236}">
                  <a16:creationId xmlns:a16="http://schemas.microsoft.com/office/drawing/2014/main" id="{3ED17BDE-E469-4808-A8F8-0EA73A13B92D}"/>
                </a:ext>
              </a:extLst>
            </p:cNvPr>
            <p:cNvSpPr/>
            <p:nvPr/>
          </p:nvSpPr>
          <p:spPr bwMode="auto">
            <a:xfrm>
              <a:off x="5609153" y="4113057"/>
              <a:ext cx="1048214" cy="285426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해결</a:t>
              </a:r>
              <a:r>
                <a:rPr lang="en-US" altLang="ko-KR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?</a:t>
              </a:r>
              <a:endParaRPr lang="ko-KR" altLang="en-US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cxnSp>
          <p:nvCxnSpPr>
            <p:cNvPr id="183" name="꺾인 연결선 150">
              <a:extLst>
                <a:ext uri="{FF2B5EF4-FFF2-40B4-BE49-F238E27FC236}">
                  <a16:creationId xmlns:a16="http://schemas.microsoft.com/office/drawing/2014/main" id="{7EB952A1-EF82-4BB2-B430-558004B49FC8}"/>
                </a:ext>
              </a:extLst>
            </p:cNvPr>
            <p:cNvCxnSpPr>
              <a:cxnSpLocks noChangeShapeType="1"/>
              <a:stCxn id="170" idx="0"/>
            </p:cNvCxnSpPr>
            <p:nvPr/>
          </p:nvCxnSpPr>
          <p:spPr bwMode="auto">
            <a:xfrm rot="5400000" flipH="1" flipV="1">
              <a:off x="3531755" y="1880310"/>
              <a:ext cx="228642" cy="2683555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46786F99-4776-443F-9924-B95C519B7C6B}"/>
                </a:ext>
              </a:extLst>
            </p:cNvPr>
            <p:cNvCxnSpPr>
              <a:cxnSpLocks noChangeShapeType="1"/>
              <a:stCxn id="180" idx="2"/>
              <a:endCxn id="181" idx="0"/>
            </p:cNvCxnSpPr>
            <p:nvPr/>
          </p:nvCxnSpPr>
          <p:spPr bwMode="auto">
            <a:xfrm>
              <a:off x="6129259" y="3251972"/>
              <a:ext cx="967" cy="38845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5" name="순서도: 대체 처리 184">
              <a:extLst>
                <a:ext uri="{FF2B5EF4-FFF2-40B4-BE49-F238E27FC236}">
                  <a16:creationId xmlns:a16="http://schemas.microsoft.com/office/drawing/2014/main" id="{A43A0166-8538-4C05-9BA1-66B885EA7764}"/>
                </a:ext>
              </a:extLst>
            </p:cNvPr>
            <p:cNvSpPr/>
            <p:nvPr/>
          </p:nvSpPr>
          <p:spPr bwMode="auto">
            <a:xfrm>
              <a:off x="7934082" y="3620746"/>
              <a:ext cx="939118" cy="262080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케이스 처리</a:t>
              </a:r>
            </a:p>
          </p:txBody>
        </p:sp>
        <p:sp>
          <p:nvSpPr>
            <p:cNvPr id="186" name="순서도: 대체 처리 185">
              <a:extLst>
                <a:ext uri="{FF2B5EF4-FFF2-40B4-BE49-F238E27FC236}">
                  <a16:creationId xmlns:a16="http://schemas.microsoft.com/office/drawing/2014/main" id="{AFDB6BE9-7859-4424-AC32-986D015FB394}"/>
                </a:ext>
              </a:extLst>
            </p:cNvPr>
            <p:cNvSpPr/>
            <p:nvPr/>
          </p:nvSpPr>
          <p:spPr bwMode="auto">
            <a:xfrm>
              <a:off x="7939885" y="3232806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보고 및 종료</a:t>
              </a:r>
            </a:p>
          </p:txBody>
        </p:sp>
        <p:cxnSp>
          <p:nvCxnSpPr>
            <p:cNvPr id="187" name="Shape 139">
              <a:extLst>
                <a:ext uri="{FF2B5EF4-FFF2-40B4-BE49-F238E27FC236}">
                  <a16:creationId xmlns:a16="http://schemas.microsoft.com/office/drawing/2014/main" id="{551455F2-2F9D-4A7F-9BCA-AF101CFF28D2}"/>
                </a:ext>
              </a:extLst>
            </p:cNvPr>
            <p:cNvCxnSpPr>
              <a:cxnSpLocks noChangeShapeType="1"/>
              <a:stCxn id="182" idx="2"/>
              <a:endCxn id="185" idx="2"/>
            </p:cNvCxnSpPr>
            <p:nvPr/>
          </p:nvCxnSpPr>
          <p:spPr bwMode="auto">
            <a:xfrm rot="5400000" flipH="1" flipV="1">
              <a:off x="7010623" y="3005465"/>
              <a:ext cx="515657" cy="2270380"/>
            </a:xfrm>
            <a:prstGeom prst="bentConnector3">
              <a:avLst>
                <a:gd name="adj1" fmla="val -44332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꺾인 연결선 155">
              <a:extLst>
                <a:ext uri="{FF2B5EF4-FFF2-40B4-BE49-F238E27FC236}">
                  <a16:creationId xmlns:a16="http://schemas.microsoft.com/office/drawing/2014/main" id="{952AAE44-DFDF-4DB2-8286-5C7DA02F54DA}"/>
                </a:ext>
              </a:extLst>
            </p:cNvPr>
            <p:cNvCxnSpPr>
              <a:cxnSpLocks noChangeShapeType="1"/>
              <a:stCxn id="182" idx="3"/>
              <a:endCxn id="186" idx="1"/>
            </p:cNvCxnSpPr>
            <p:nvPr/>
          </p:nvCxnSpPr>
          <p:spPr bwMode="auto">
            <a:xfrm flipV="1">
              <a:off x="6657369" y="3336224"/>
              <a:ext cx="1282516" cy="919547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9" name="TextBox 142">
              <a:extLst>
                <a:ext uri="{FF2B5EF4-FFF2-40B4-BE49-F238E27FC236}">
                  <a16:creationId xmlns:a16="http://schemas.microsoft.com/office/drawing/2014/main" id="{5BF4937F-7337-4373-94CD-6BC01480F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5770" y="4354401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90" name="TextBox 143">
              <a:extLst>
                <a:ext uri="{FF2B5EF4-FFF2-40B4-BE49-F238E27FC236}">
                  <a16:creationId xmlns:a16="http://schemas.microsoft.com/office/drawing/2014/main" id="{86DE4A55-B0D4-4068-A49F-DBAAFD409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5488" y="4064304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cxnSp>
          <p:nvCxnSpPr>
            <p:cNvPr id="191" name="Shape 145">
              <a:extLst>
                <a:ext uri="{FF2B5EF4-FFF2-40B4-BE49-F238E27FC236}">
                  <a16:creationId xmlns:a16="http://schemas.microsoft.com/office/drawing/2014/main" id="{3425344D-D6A1-4BF3-8261-0B2411A57941}"/>
                </a:ext>
              </a:extLst>
            </p:cNvPr>
            <p:cNvCxnSpPr>
              <a:cxnSpLocks noChangeShapeType="1"/>
              <a:stCxn id="180" idx="3"/>
              <a:endCxn id="186" idx="0"/>
            </p:cNvCxnSpPr>
            <p:nvPr/>
          </p:nvCxnSpPr>
          <p:spPr bwMode="auto">
            <a:xfrm>
              <a:off x="6653364" y="3109259"/>
              <a:ext cx="1756080" cy="123546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2" name="TextBox 147">
              <a:extLst>
                <a:ext uri="{FF2B5EF4-FFF2-40B4-BE49-F238E27FC236}">
                  <a16:creationId xmlns:a16="http://schemas.microsoft.com/office/drawing/2014/main" id="{ACC8E05A-EB82-4DC2-8123-1819A7C1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5488" y="291933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193" name="순서도: 대체 처리 192">
              <a:extLst>
                <a:ext uri="{FF2B5EF4-FFF2-40B4-BE49-F238E27FC236}">
                  <a16:creationId xmlns:a16="http://schemas.microsoft.com/office/drawing/2014/main" id="{EF1E55A0-2587-47C6-993D-103AAD99E680}"/>
                </a:ext>
              </a:extLst>
            </p:cNvPr>
            <p:cNvSpPr/>
            <p:nvPr/>
          </p:nvSpPr>
          <p:spPr bwMode="auto">
            <a:xfrm>
              <a:off x="3485942" y="3379316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방문조치</a:t>
              </a:r>
            </a:p>
          </p:txBody>
        </p: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B5C1A240-5C3E-44D4-B5BD-C29FA6C4E16D}"/>
                </a:ext>
              </a:extLst>
            </p:cNvPr>
            <p:cNvCxnSpPr>
              <a:cxnSpLocks noChangeShapeType="1"/>
              <a:stCxn id="181" idx="2"/>
              <a:endCxn id="182" idx="0"/>
            </p:cNvCxnSpPr>
            <p:nvPr/>
          </p:nvCxnSpPr>
          <p:spPr bwMode="auto">
            <a:xfrm>
              <a:off x="6130225" y="3847259"/>
              <a:ext cx="3037" cy="265798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꺾인 연결선 119">
              <a:extLst>
                <a:ext uri="{FF2B5EF4-FFF2-40B4-BE49-F238E27FC236}">
                  <a16:creationId xmlns:a16="http://schemas.microsoft.com/office/drawing/2014/main" id="{39C357B7-398D-4C18-B841-B3DE88B48B64}"/>
                </a:ext>
              </a:extLst>
            </p:cNvPr>
            <p:cNvCxnSpPr>
              <a:cxnSpLocks noChangeShapeType="1"/>
              <a:stCxn id="185" idx="1"/>
              <a:endCxn id="181" idx="3"/>
            </p:cNvCxnSpPr>
            <p:nvPr/>
          </p:nvCxnSpPr>
          <p:spPr bwMode="auto">
            <a:xfrm flipH="1" flipV="1">
              <a:off x="6599782" y="3743842"/>
              <a:ext cx="1334300" cy="7944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Shape 139">
              <a:extLst>
                <a:ext uri="{FF2B5EF4-FFF2-40B4-BE49-F238E27FC236}">
                  <a16:creationId xmlns:a16="http://schemas.microsoft.com/office/drawing/2014/main" id="{113F174D-FCBE-4637-B9BA-B264A493F3F8}"/>
                </a:ext>
              </a:extLst>
            </p:cNvPr>
            <p:cNvCxnSpPr>
              <a:cxnSpLocks noChangeShapeType="1"/>
              <a:endCxn id="193" idx="0"/>
            </p:cNvCxnSpPr>
            <p:nvPr/>
          </p:nvCxnSpPr>
          <p:spPr bwMode="auto">
            <a:xfrm flipV="1">
              <a:off x="2402915" y="3379315"/>
              <a:ext cx="1552587" cy="1163396"/>
            </a:xfrm>
            <a:prstGeom prst="bentConnector4">
              <a:avLst>
                <a:gd name="adj1" fmla="val 34878"/>
                <a:gd name="adj2" fmla="val 115064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7" name="TextBox 142">
              <a:extLst>
                <a:ext uri="{FF2B5EF4-FFF2-40B4-BE49-F238E27FC236}">
                  <a16:creationId xmlns:a16="http://schemas.microsoft.com/office/drawing/2014/main" id="{5F0A16C0-9751-4B5B-BB89-7BA3B7E29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5770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98" name="TextBox 149">
              <a:extLst>
                <a:ext uri="{FF2B5EF4-FFF2-40B4-BE49-F238E27FC236}">
                  <a16:creationId xmlns:a16="http://schemas.microsoft.com/office/drawing/2014/main" id="{E07A031B-DD62-449B-ABBB-2016F5A17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44" y="3590792"/>
              <a:ext cx="6183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고객 환경</a:t>
              </a:r>
            </a:p>
          </p:txBody>
        </p:sp>
        <p:sp>
          <p:nvSpPr>
            <p:cNvPr id="199" name="TextBox 174">
              <a:extLst>
                <a:ext uri="{FF2B5EF4-FFF2-40B4-BE49-F238E27FC236}">
                  <a16:creationId xmlns:a16="http://schemas.microsoft.com/office/drawing/2014/main" id="{620BD42D-2921-4770-ADD3-014340B76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280" y="4478678"/>
              <a:ext cx="3145491" cy="62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2075" lvl="1" indent="-92075" defTabSz="995690" eaLnBrk="0" latinLnBrk="0" hangingPunct="0">
                <a:spcBef>
                  <a:spcPts val="0"/>
                </a:spcBef>
                <a:spcAft>
                  <a:spcPts val="20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장애조치 사항 점검 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,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심각도</a:t>
              </a:r>
              <a:b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등급 확인 및 현황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상태 이력관리 </a:t>
              </a:r>
              <a:endParaRPr lang="en-US" altLang="ko-KR" sz="105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92075" lvl="1" indent="-92075" defTabSz="995690" eaLnBrk="0" latinLnBrk="0" hangingPunct="0">
                <a:spcBef>
                  <a:spcPts val="0"/>
                </a:spcBef>
                <a:spcAft>
                  <a:spcPts val="20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기술 그룹이 전담하여 정밀 분석</a:t>
              </a:r>
              <a:endParaRPr lang="en-US" altLang="ko-KR" sz="105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200" name="순서도: 대체 처리 199">
              <a:extLst>
                <a:ext uri="{FF2B5EF4-FFF2-40B4-BE49-F238E27FC236}">
                  <a16:creationId xmlns:a16="http://schemas.microsoft.com/office/drawing/2014/main" id="{1485D50A-77D0-41D2-A7B9-49E623FA428D}"/>
                </a:ext>
              </a:extLst>
            </p:cNvPr>
            <p:cNvSpPr/>
            <p:nvPr/>
          </p:nvSpPr>
          <p:spPr bwMode="auto">
            <a:xfrm>
              <a:off x="1110050" y="4368917"/>
              <a:ext cx="1422215" cy="283409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일일 리포트 자동 메일전송</a:t>
              </a:r>
            </a:p>
          </p:txBody>
        </p:sp>
        <p:sp>
          <p:nvSpPr>
            <p:cNvPr id="201" name="TextBox 58">
              <a:extLst>
                <a:ext uri="{FF2B5EF4-FFF2-40B4-BE49-F238E27FC236}">
                  <a16:creationId xmlns:a16="http://schemas.microsoft.com/office/drawing/2014/main" id="{28FE1B25-D2BC-4D4A-A869-DDFBF1EF0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684" y="4637697"/>
              <a:ext cx="92294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사전점검지원</a:t>
              </a:r>
            </a:p>
          </p:txBody>
        </p:sp>
        <p:cxnSp>
          <p:nvCxnSpPr>
            <p:cNvPr id="202" name="꺾인 연결선 169">
              <a:extLst>
                <a:ext uri="{FF2B5EF4-FFF2-40B4-BE49-F238E27FC236}">
                  <a16:creationId xmlns:a16="http://schemas.microsoft.com/office/drawing/2014/main" id="{D8D17241-5A22-490A-A722-FC6D1CF06C03}"/>
                </a:ext>
              </a:extLst>
            </p:cNvPr>
            <p:cNvCxnSpPr>
              <a:cxnSpLocks noChangeShapeType="1"/>
              <a:stCxn id="173" idx="3"/>
              <a:endCxn id="180" idx="1"/>
            </p:cNvCxnSpPr>
            <p:nvPr/>
          </p:nvCxnSpPr>
          <p:spPr bwMode="auto">
            <a:xfrm flipV="1">
              <a:off x="4425059" y="3109260"/>
              <a:ext cx="1180091" cy="1273476"/>
            </a:xfrm>
            <a:prstGeom prst="bentConnector3">
              <a:avLst>
                <a:gd name="adj1" fmla="val 53408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" name="TextBox 78">
              <a:extLst>
                <a:ext uri="{FF2B5EF4-FFF2-40B4-BE49-F238E27FC236}">
                  <a16:creationId xmlns:a16="http://schemas.microsoft.com/office/drawing/2014/main" id="{18CF497F-3F31-4316-B498-FD609885B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2163" y="2704037"/>
              <a:ext cx="22843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빔 지사 및 본사 엔지니어 지원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05" name="모서리가 둥근 직사각형 172">
              <a:extLst>
                <a:ext uri="{FF2B5EF4-FFF2-40B4-BE49-F238E27FC236}">
                  <a16:creationId xmlns:a16="http://schemas.microsoft.com/office/drawing/2014/main" id="{8294EE20-E4DE-4301-998F-6A3E5FC1381C}"/>
                </a:ext>
              </a:extLst>
            </p:cNvPr>
            <p:cNvSpPr/>
            <p:nvPr/>
          </p:nvSpPr>
          <p:spPr>
            <a:xfrm>
              <a:off x="4351688" y="2744980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2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206" name="이등변 삼각형 205">
              <a:extLst>
                <a:ext uri="{FF2B5EF4-FFF2-40B4-BE49-F238E27FC236}">
                  <a16:creationId xmlns:a16="http://schemas.microsoft.com/office/drawing/2014/main" id="{2A57F2C6-3E24-4EE4-A86D-CB4F19DB1C71}"/>
                </a:ext>
              </a:extLst>
            </p:cNvPr>
            <p:cNvSpPr/>
            <p:nvPr/>
          </p:nvSpPr>
          <p:spPr>
            <a:xfrm rot="5400000">
              <a:off x="4879949" y="2791702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0" name="TextBox 78">
              <a:extLst>
                <a:ext uri="{FF2B5EF4-FFF2-40B4-BE49-F238E27FC236}">
                  <a16:creationId xmlns:a16="http://schemas.microsoft.com/office/drawing/2014/main" id="{45DF459C-180D-4B78-90F1-3FD6CFD8E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032" y="2703403"/>
              <a:ext cx="24446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전담 엔지니어 및 </a:t>
              </a:r>
              <a:r>
                <a:rPr lang="ko-KR" altLang="en-US" sz="100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협력사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엔지니어 지원</a:t>
              </a:r>
            </a:p>
          </p:txBody>
        </p:sp>
        <p:sp>
          <p:nvSpPr>
            <p:cNvPr id="321" name="모서리가 둥근 직사각형 178">
              <a:extLst>
                <a:ext uri="{FF2B5EF4-FFF2-40B4-BE49-F238E27FC236}">
                  <a16:creationId xmlns:a16="http://schemas.microsoft.com/office/drawing/2014/main" id="{0B12C6E7-C5DA-41B8-A6C2-39039C6EE0D2}"/>
                </a:ext>
              </a:extLst>
            </p:cNvPr>
            <p:cNvSpPr/>
            <p:nvPr/>
          </p:nvSpPr>
          <p:spPr>
            <a:xfrm>
              <a:off x="902860" y="2738584"/>
              <a:ext cx="605745" cy="21280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1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12728DD6-3892-498A-AF05-5CF464AA5441}"/>
                </a:ext>
              </a:extLst>
            </p:cNvPr>
            <p:cNvSpPr/>
            <p:nvPr/>
          </p:nvSpPr>
          <p:spPr>
            <a:xfrm rot="5400000">
              <a:off x="1458618" y="2807055"/>
              <a:ext cx="116006" cy="75866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3" name="TextBox 78">
              <a:extLst>
                <a:ext uri="{FF2B5EF4-FFF2-40B4-BE49-F238E27FC236}">
                  <a16:creationId xmlns:a16="http://schemas.microsoft.com/office/drawing/2014/main" id="{8614B3EA-085A-4699-979E-A1E5232C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4309" y="2704039"/>
              <a:ext cx="2156408" cy="246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보고 및 종료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24" name="모서리가 둥근 직사각형 60">
              <a:extLst>
                <a:ext uri="{FF2B5EF4-FFF2-40B4-BE49-F238E27FC236}">
                  <a16:creationId xmlns:a16="http://schemas.microsoft.com/office/drawing/2014/main" id="{CDE4F12F-B6DD-42DE-BACA-BDB8401400DD}"/>
                </a:ext>
              </a:extLst>
            </p:cNvPr>
            <p:cNvSpPr/>
            <p:nvPr/>
          </p:nvSpPr>
          <p:spPr>
            <a:xfrm>
              <a:off x="7214017" y="2744981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3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00BE82E5-3168-4A83-8348-9D4E974CA7FB}"/>
                </a:ext>
              </a:extLst>
            </p:cNvPr>
            <p:cNvSpPr/>
            <p:nvPr/>
          </p:nvSpPr>
          <p:spPr>
            <a:xfrm rot="5400000">
              <a:off x="7723807" y="2791703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EF4103-97A5-4B31-AAF3-864F219936A7}"/>
              </a:ext>
            </a:extLst>
          </p:cNvPr>
          <p:cNvSpPr/>
          <p:nvPr/>
        </p:nvSpPr>
        <p:spPr>
          <a:xfrm>
            <a:off x="3187536" y="1735434"/>
            <a:ext cx="353092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장애 처리 절차 및 목표 완료 소요시간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B2928-CF34-429F-B3EA-FF7E5987D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3651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4.1.2 </a:t>
            </a:r>
            <a:r>
              <a:rPr lang="ko-KR" altLang="en-US" dirty="0"/>
              <a:t>타사대비 특장점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소프트웨어사는 단일 제품만을 제공하는 전문 데이터 관리 업체로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전세계</a:t>
            </a:r>
            <a:r>
              <a:rPr lang="en-US" altLang="ko-KR" dirty="0">
                <a:latin typeface="+mn-ea"/>
              </a:rPr>
              <a:t> 3,200</a:t>
            </a:r>
            <a:r>
              <a:rPr lang="ko-KR" altLang="en-US" dirty="0">
                <a:latin typeface="+mn-ea"/>
              </a:rPr>
              <a:t>명 이상의 전 직원이 </a:t>
            </a:r>
            <a:r>
              <a:rPr lang="en-US" altLang="ko-KR" dirty="0">
                <a:latin typeface="+mn-ea"/>
              </a:rPr>
              <a:t>300,000 </a:t>
            </a:r>
            <a:r>
              <a:rPr lang="ko-KR" altLang="en-US" dirty="0">
                <a:latin typeface="+mn-ea"/>
              </a:rPr>
              <a:t>이상의 고객에게 최고의 서비스를 제공하고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중 </a:t>
            </a:r>
            <a:r>
              <a:rPr lang="en-US" altLang="ko-KR" dirty="0">
                <a:latin typeface="+mn-ea"/>
              </a:rPr>
              <a:t>1,000</a:t>
            </a:r>
            <a:r>
              <a:rPr lang="ko-KR" altLang="en-US" dirty="0">
                <a:latin typeface="+mn-ea"/>
              </a:rPr>
              <a:t>명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이상의 개발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기술 지원 인력으로 타사 대비 만족도가 매우 높은 기술 지원 서비스를 제공하고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8E4B6-3EF2-4A2B-A60A-7153B8ED1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EF4103-97A5-4B31-AAF3-864F219936A7}"/>
              </a:ext>
            </a:extLst>
          </p:cNvPr>
          <p:cNvSpPr/>
          <p:nvPr/>
        </p:nvSpPr>
        <p:spPr>
          <a:xfrm>
            <a:off x="3187536" y="1735434"/>
            <a:ext cx="353092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타사대비 장애 처리 특장점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F411C4-ED0B-4130-9B81-95B594374835}"/>
              </a:ext>
            </a:extLst>
          </p:cNvPr>
          <p:cNvGrpSpPr/>
          <p:nvPr/>
        </p:nvGrpSpPr>
        <p:grpSpPr>
          <a:xfrm>
            <a:off x="453911" y="2312988"/>
            <a:ext cx="8992696" cy="4134250"/>
            <a:chOff x="739775" y="2312988"/>
            <a:chExt cx="8426450" cy="41342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51E4B5E-73BC-4744-A65F-7C256FEE53A2}"/>
                </a:ext>
              </a:extLst>
            </p:cNvPr>
            <p:cNvGrpSpPr/>
            <p:nvPr/>
          </p:nvGrpSpPr>
          <p:grpSpPr>
            <a:xfrm>
              <a:off x="739775" y="2312988"/>
              <a:ext cx="8426450" cy="4068762"/>
              <a:chOff x="403052" y="1732535"/>
              <a:chExt cx="6284590" cy="2991866"/>
            </a:xfrm>
          </p:grpSpPr>
          <p:sp>
            <p:nvSpPr>
              <p:cNvPr id="31" name="Rounded Rectangle 31">
                <a:extLst>
                  <a:ext uri="{FF2B5EF4-FFF2-40B4-BE49-F238E27FC236}">
                    <a16:creationId xmlns:a16="http://schemas.microsoft.com/office/drawing/2014/main" id="{F8171457-E228-4885-BCA9-EEF89634E38C}"/>
                  </a:ext>
                </a:extLst>
              </p:cNvPr>
              <p:cNvSpPr/>
              <p:nvPr/>
            </p:nvSpPr>
            <p:spPr bwMode="auto">
              <a:xfrm>
                <a:off x="403053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marL="174625" indent="-174625"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32" name="Rectangle 48">
                <a:extLst>
                  <a:ext uri="{FF2B5EF4-FFF2-40B4-BE49-F238E27FC236}">
                    <a16:creationId xmlns:a16="http://schemas.microsoft.com/office/drawing/2014/main" id="{2CD9FCAA-4048-4AC5-B6FB-4B386CADA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1842449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제조사 전문 인력의 신속한 문제 해결</a:t>
                </a:r>
                <a:endParaRPr kumimoji="1" lang="en-US" altLang="ko-KR" sz="1600" b="1" kern="0" dirty="0">
                  <a:solidFill>
                    <a:srgbClr val="000000"/>
                  </a:solidFill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994131A-9EB7-4375-82B6-7C5A8C109A77}"/>
                  </a:ext>
                </a:extLst>
              </p:cNvPr>
              <p:cNvCxnSpPr/>
              <p:nvPr/>
            </p:nvCxnSpPr>
            <p:spPr>
              <a:xfrm>
                <a:off x="480234" y="2190152"/>
                <a:ext cx="2834247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34" name="Rounded Rectangle 31">
                <a:extLst>
                  <a:ext uri="{FF2B5EF4-FFF2-40B4-BE49-F238E27FC236}">
                    <a16:creationId xmlns:a16="http://schemas.microsoft.com/office/drawing/2014/main" id="{BA6B0778-22F4-4A15-9512-E08BC8137987}"/>
                  </a:ext>
                </a:extLst>
              </p:cNvPr>
              <p:cNvSpPr/>
              <p:nvPr/>
            </p:nvSpPr>
            <p:spPr bwMode="auto">
              <a:xfrm>
                <a:off x="3668641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ko-KR" altLang="en-US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35" name="Rectangle 48">
                <a:extLst>
                  <a:ext uri="{FF2B5EF4-FFF2-40B4-BE49-F238E27FC236}">
                    <a16:creationId xmlns:a16="http://schemas.microsoft.com/office/drawing/2014/main" id="{FA24506D-EE57-4B01-AEE9-4B1D96DB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3401" y="1847279"/>
                <a:ext cx="2325746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2017</a:t>
                </a: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년도 제조사 기술 지원 만족도 </a:t>
                </a:r>
                <a:r>
                  <a:rPr kumimoji="1" lang="en-US" altLang="ko-KR" sz="1400" b="1" kern="0" dirty="0">
                    <a:solidFill>
                      <a:srgbClr val="FF0000"/>
                    </a:solidFill>
                    <a:latin typeface="+mn-ea"/>
                    <a:cs typeface="굴림" pitchFamily="50" charset="-127"/>
                  </a:rPr>
                  <a:t>99.1%</a:t>
                </a:r>
                <a:endParaRPr kumimoji="1" lang="en-US" altLang="ko-KR" sz="1600" b="1" kern="0" dirty="0">
                  <a:solidFill>
                    <a:srgbClr val="FF0000"/>
                  </a:solidFill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8958B3C-B871-4751-BBE6-AD45AC54A82C}"/>
                  </a:ext>
                </a:extLst>
              </p:cNvPr>
              <p:cNvCxnSpPr/>
              <p:nvPr/>
            </p:nvCxnSpPr>
            <p:spPr>
              <a:xfrm>
                <a:off x="3776910" y="219015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37" name="Rounded Rectangle 31">
                <a:extLst>
                  <a:ext uri="{FF2B5EF4-FFF2-40B4-BE49-F238E27FC236}">
                    <a16:creationId xmlns:a16="http://schemas.microsoft.com/office/drawing/2014/main" id="{A61E0EAA-1444-48EE-A05A-436BE07AF221}"/>
                  </a:ext>
                </a:extLst>
              </p:cNvPr>
              <p:cNvSpPr/>
              <p:nvPr/>
            </p:nvSpPr>
            <p:spPr bwMode="auto">
              <a:xfrm>
                <a:off x="403052" y="3268392"/>
                <a:ext cx="3019001" cy="1456009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79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BA361EC-030E-4D2D-94DC-C5403FAC7AF9}"/>
                  </a:ext>
                </a:extLst>
              </p:cNvPr>
              <p:cNvCxnSpPr/>
              <p:nvPr/>
            </p:nvCxnSpPr>
            <p:spPr>
              <a:xfrm>
                <a:off x="541703" y="3767242"/>
                <a:ext cx="2857298" cy="0"/>
              </a:xfrm>
              <a:prstGeom prst="line">
                <a:avLst/>
              </a:prstGeom>
              <a:solidFill>
                <a:srgbClr val="54B948">
                  <a:lumMod val="40000"/>
                  <a:lumOff val="60000"/>
                </a:srgbClr>
              </a:solidFill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40" name="Rounded Rectangle 31">
                <a:extLst>
                  <a:ext uri="{FF2B5EF4-FFF2-40B4-BE49-F238E27FC236}">
                    <a16:creationId xmlns:a16="http://schemas.microsoft.com/office/drawing/2014/main" id="{319462E1-B961-4920-BADA-4B9656F2184F}"/>
                  </a:ext>
                </a:extLst>
              </p:cNvPr>
              <p:cNvSpPr/>
              <p:nvPr/>
            </p:nvSpPr>
            <p:spPr bwMode="auto">
              <a:xfrm>
                <a:off x="3668641" y="3278844"/>
                <a:ext cx="3019001" cy="1443976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41" name="Rectangle 48">
                <a:extLst>
                  <a:ext uri="{FF2B5EF4-FFF2-40B4-BE49-F238E27FC236}">
                    <a16:creationId xmlns:a16="http://schemas.microsoft.com/office/drawing/2014/main" id="{9E1F104B-931C-4685-BDEB-24937A466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3401" y="3393589"/>
                <a:ext cx="2325746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</a:rPr>
                  <a:t>전세계 가장 많은 기술 지원 센터 및 </a:t>
                </a:r>
                <a:endParaRPr kumimoji="1" lang="en-US" altLang="ko-KR" sz="1400" b="1" kern="0" dirty="0">
                  <a:solidFill>
                    <a:srgbClr val="000000"/>
                  </a:solidFill>
                  <a:latin typeface="+mn-ea"/>
                </a:endParaRPr>
              </a:p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kern="0" dirty="0">
                    <a:solidFill>
                      <a:srgbClr val="000000"/>
                    </a:solidFill>
                    <a:latin typeface="+mn-ea"/>
                  </a:rPr>
                  <a:t>24/7 </a:t>
                </a: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</a:rPr>
                  <a:t>상시 지원 운영 체제 유지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0FC22ED-47F5-4ADA-99A5-4798A7A3D858}"/>
                  </a:ext>
                </a:extLst>
              </p:cNvPr>
              <p:cNvCxnSpPr/>
              <p:nvPr/>
            </p:nvCxnSpPr>
            <p:spPr>
              <a:xfrm>
                <a:off x="3776910" y="373646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486DA1-149A-4F2A-9F87-1E7B1C21BBA2}"/>
                  </a:ext>
                </a:extLst>
              </p:cNvPr>
              <p:cNvSpPr/>
              <p:nvPr/>
            </p:nvSpPr>
            <p:spPr bwMode="auto">
              <a:xfrm>
                <a:off x="2937551" y="3203667"/>
                <a:ext cx="1182739" cy="3770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330325" eaLnBrk="0" latinLnBrk="0" hangingPunct="0">
                  <a:lnSpc>
                    <a:spcPct val="110000"/>
                  </a:lnSpc>
                  <a:defRPr/>
                </a:pPr>
                <a:endParaRPr lang="en-US" altLang="ko-KR" sz="800" kern="0" dirty="0">
                  <a:gradFill>
                    <a:gsLst>
                      <a:gs pos="89167">
                        <a:srgbClr val="0E69AA">
                          <a:lumMod val="75000"/>
                        </a:srgbClr>
                      </a:gs>
                      <a:gs pos="74000">
                        <a:srgbClr val="0E69AA">
                          <a:lumMod val="75000"/>
                        </a:srgb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02F77A03-EAFF-454E-8C60-690A4D9C2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3398215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단일 제품 제조 및 기술 지원</a:t>
                </a:r>
                <a:endParaRPr kumimoji="1" lang="en-US" altLang="ko-KR" sz="1600" b="1" kern="0" dirty="0">
                  <a:solidFill>
                    <a:srgbClr val="000000"/>
                  </a:solidFill>
                  <a:latin typeface="+mn-ea"/>
                  <a:cs typeface="굴림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71A7F1-1CCD-409E-9F41-E91620A60A1F}"/>
                </a:ext>
              </a:extLst>
            </p:cNvPr>
            <p:cNvGrpSpPr/>
            <p:nvPr/>
          </p:nvGrpSpPr>
          <p:grpSpPr>
            <a:xfrm>
              <a:off x="870165" y="3014298"/>
              <a:ext cx="3800191" cy="1207069"/>
              <a:chOff x="215900" y="3420888"/>
              <a:chExt cx="4248150" cy="1207069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68A5D23-017A-49CE-8DA4-68E64CF2BB0C}"/>
                  </a:ext>
                </a:extLst>
              </p:cNvPr>
              <p:cNvSpPr/>
              <p:nvPr/>
            </p:nvSpPr>
            <p:spPr>
              <a:xfrm>
                <a:off x="215900" y="3420888"/>
                <a:ext cx="4248150" cy="65606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73C76049-5D29-4788-966B-54807C5CB9A8}"/>
                  </a:ext>
                </a:extLst>
              </p:cNvPr>
              <p:cNvSpPr/>
              <p:nvPr/>
            </p:nvSpPr>
            <p:spPr>
              <a:xfrm>
                <a:off x="215900" y="4132366"/>
                <a:ext cx="4248150" cy="4955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991A74-3F5D-4EA8-ACD3-A0791D6E1324}"/>
                  </a:ext>
                </a:extLst>
              </p:cNvPr>
              <p:cNvSpPr txBox="1"/>
              <p:nvPr/>
            </p:nvSpPr>
            <p:spPr>
              <a:xfrm>
                <a:off x="358775" y="3451666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400,000+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D70817-0485-45A9-8BB7-A380109A8443}"/>
                  </a:ext>
                </a:extLst>
              </p:cNvPr>
              <p:cNvSpPr txBox="1"/>
              <p:nvPr/>
            </p:nvSpPr>
            <p:spPr>
              <a:xfrm>
                <a:off x="358775" y="3829218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2017</a:t>
                </a: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년 전체 케이스 개수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F3B2BF-342D-4D14-9D9D-308678FDE671}"/>
                  </a:ext>
                </a:extLst>
              </p:cNvPr>
              <p:cNvSpPr txBox="1"/>
              <p:nvPr/>
            </p:nvSpPr>
            <p:spPr>
              <a:xfrm>
                <a:off x="2501612" y="3451666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191,485+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FC5C5E9-4E8E-431F-8C63-819D50BF57E4}"/>
                  </a:ext>
                </a:extLst>
              </p:cNvPr>
              <p:cNvSpPr txBox="1"/>
              <p:nvPr/>
            </p:nvSpPr>
            <p:spPr>
              <a:xfrm>
                <a:off x="2501612" y="3829218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전세계 전화 콜 개수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519017-BC8D-40E6-9882-3BC4E9FD5CFD}"/>
                  </a:ext>
                </a:extLst>
              </p:cNvPr>
              <p:cNvSpPr txBox="1"/>
              <p:nvPr/>
            </p:nvSpPr>
            <p:spPr>
              <a:xfrm>
                <a:off x="358775" y="4285950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평균 전화 응답 대기 시간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76CB3B-889F-4AB9-AD55-70269DB0D755}"/>
                  </a:ext>
                </a:extLst>
              </p:cNvPr>
              <p:cNvSpPr txBox="1"/>
              <p:nvPr/>
            </p:nvSpPr>
            <p:spPr>
              <a:xfrm>
                <a:off x="2333914" y="4216699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2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분 </a:t>
                </a: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30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초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11857A-E1A9-4346-BCAF-86B31ABC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5554" y="2994983"/>
              <a:ext cx="2876550" cy="1213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13AB88E-398E-417F-AFBF-F69FC8961FA7}"/>
                </a:ext>
              </a:extLst>
            </p:cNvPr>
            <p:cNvSpPr/>
            <p:nvPr/>
          </p:nvSpPr>
          <p:spPr>
            <a:xfrm>
              <a:off x="5796689" y="3014298"/>
              <a:ext cx="27542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업계 평균보다 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2.4X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높은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고객 만족도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48F74F2-52F0-44FC-AC91-BB9A4C83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490" y="5153471"/>
              <a:ext cx="958397" cy="892549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CC57DEF-37D6-4980-B37B-8A2110FF6417}"/>
                </a:ext>
              </a:extLst>
            </p:cNvPr>
            <p:cNvGrpSpPr/>
            <p:nvPr/>
          </p:nvGrpSpPr>
          <p:grpSpPr>
            <a:xfrm>
              <a:off x="1811229" y="5153471"/>
              <a:ext cx="2832225" cy="1119014"/>
              <a:chOff x="0" y="0"/>
              <a:chExt cx="9180513" cy="6670277"/>
            </a:xfrm>
          </p:grpSpPr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B820DABA-B5F7-43BB-9E8B-44033F90EECE}"/>
                  </a:ext>
                </a:extLst>
              </p:cNvPr>
              <p:cNvSpPr/>
              <p:nvPr/>
            </p:nvSpPr>
            <p:spPr>
              <a:xfrm>
                <a:off x="251520" y="1707653"/>
                <a:ext cx="8460432" cy="4962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2000" kern="0" spc="-75" dirty="0">
                    <a:solidFill>
                      <a:srgbClr val="FFFFFF"/>
                    </a:solidFill>
                    <a:latin typeface="+mn-ea"/>
                  </a:rPr>
                  <a:t>Messaging &amp; Positioning</a:t>
                </a:r>
              </a:p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1100" kern="0" spc="-75" dirty="0">
                    <a:solidFill>
                      <a:srgbClr val="FFFFFF"/>
                    </a:solidFill>
                    <a:latin typeface="+mn-ea"/>
                  </a:rPr>
                  <a:t>Veeam Availably Suite v9</a:t>
                </a:r>
              </a:p>
            </p:txBody>
          </p:sp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B941E57B-323B-4249-9795-1C350A64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  <p:pic>
            <p:nvPicPr>
              <p:cNvPr id="70" name="Picture 4">
                <a:extLst>
                  <a:ext uri="{FF2B5EF4-FFF2-40B4-BE49-F238E27FC236}">
                    <a16:creationId xmlns:a16="http://schemas.microsoft.com/office/drawing/2014/main" id="{F1843FC8-30E1-4E12-BC08-7B1768BF4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650" y="426861"/>
                <a:ext cx="3516982" cy="766076"/>
              </a:xfrm>
              <a:prstGeom prst="rect">
                <a:avLst/>
              </a:prstGeom>
            </p:spPr>
          </p:pic>
          <p:sp>
            <p:nvSpPr>
              <p:cNvPr id="71" name="Rectangle 1">
                <a:extLst>
                  <a:ext uri="{FF2B5EF4-FFF2-40B4-BE49-F238E27FC236}">
                    <a16:creationId xmlns:a16="http://schemas.microsoft.com/office/drawing/2014/main" id="{37C77011-FFE0-4C85-BFDC-B7760D14A305}"/>
                  </a:ext>
                </a:extLst>
              </p:cNvPr>
              <p:cNvSpPr/>
              <p:nvPr/>
            </p:nvSpPr>
            <p:spPr bwMode="auto">
              <a:xfrm>
                <a:off x="1" y="2427734"/>
                <a:ext cx="9180512" cy="1818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43132C-1D30-44BF-A0F2-1BAB3F559D93}"/>
                  </a:ext>
                </a:extLst>
              </p:cNvPr>
              <p:cNvSpPr txBox="1"/>
              <p:nvPr/>
            </p:nvSpPr>
            <p:spPr>
              <a:xfrm>
                <a:off x="66754" y="3667820"/>
                <a:ext cx="1820764" cy="104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고속복구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5E2793-E139-4B4B-8A7C-2303F9B03A7C}"/>
                  </a:ext>
                </a:extLst>
              </p:cNvPr>
              <p:cNvSpPr txBox="1"/>
              <p:nvPr/>
            </p:nvSpPr>
            <p:spPr>
              <a:xfrm>
                <a:off x="2304657" y="3715578"/>
                <a:ext cx="1235738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손실방지</a:t>
                </a:r>
                <a:endParaRPr lang="en-US" altLang="ko-KR" sz="600" b="1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2D2AAA-D809-42B5-A827-52E1D022FEDB}"/>
                  </a:ext>
                </a:extLst>
              </p:cNvPr>
              <p:cNvSpPr txBox="1"/>
              <p:nvPr/>
            </p:nvSpPr>
            <p:spPr>
              <a:xfrm>
                <a:off x="3888540" y="3714749"/>
                <a:ext cx="1704736" cy="495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복구검증성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CB25282-C14C-4DF5-8A8D-9A91844768B9}"/>
                  </a:ext>
                </a:extLst>
              </p:cNvPr>
              <p:cNvSpPr txBox="1"/>
              <p:nvPr/>
            </p:nvSpPr>
            <p:spPr>
              <a:xfrm>
                <a:off x="5770385" y="3708079"/>
                <a:ext cx="1255459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활용성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BE6143-94FB-4754-9E76-E2CAF7CBCF1A}"/>
                  </a:ext>
                </a:extLst>
              </p:cNvPr>
              <p:cNvSpPr txBox="1"/>
              <p:nvPr/>
            </p:nvSpPr>
            <p:spPr>
              <a:xfrm>
                <a:off x="7595124" y="3702446"/>
                <a:ext cx="1258198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완벽한 가시성</a:t>
                </a:r>
                <a:endParaRPr lang="ru-RU" sz="600" dirty="0">
                  <a:latin typeface="+mn-ea"/>
                </a:endParaRPr>
              </a:p>
            </p:txBody>
          </p:sp>
          <p:pic>
            <p:nvPicPr>
              <p:cNvPr id="77" name="Picture 15">
                <a:extLst>
                  <a:ext uri="{FF2B5EF4-FFF2-40B4-BE49-F238E27FC236}">
                    <a16:creationId xmlns:a16="http://schemas.microsoft.com/office/drawing/2014/main" id="{CE7B77EC-E2F5-48D1-9448-FD90CE5C0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" y="2127397"/>
                <a:ext cx="1733603" cy="17336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8" name="Picture 16">
                <a:extLst>
                  <a:ext uri="{FF2B5EF4-FFF2-40B4-BE49-F238E27FC236}">
                    <a16:creationId xmlns:a16="http://schemas.microsoft.com/office/drawing/2014/main" id="{ED0EE3FA-3DC9-47FD-BC7F-295319A7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9776" y="2217156"/>
                <a:ext cx="1498423" cy="14984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" name="Picture 17">
                <a:extLst>
                  <a:ext uri="{FF2B5EF4-FFF2-40B4-BE49-F238E27FC236}">
                    <a16:creationId xmlns:a16="http://schemas.microsoft.com/office/drawing/2014/main" id="{24D0CD87-C4FA-42E4-8873-B48CE2D37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24" y="2202897"/>
                <a:ext cx="1639540" cy="1639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0" name="Picture 18">
                <a:extLst>
                  <a:ext uri="{FF2B5EF4-FFF2-40B4-BE49-F238E27FC236}">
                    <a16:creationId xmlns:a16="http://schemas.microsoft.com/office/drawing/2014/main" id="{2AA939F5-0CD1-45E5-86C1-2EA267FA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971" y="2202896"/>
                <a:ext cx="1684981" cy="1624344"/>
              </a:xfrm>
              <a:prstGeom prst="rect">
                <a:avLst/>
              </a:prstGeom>
            </p:spPr>
          </p:pic>
          <p:pic>
            <p:nvPicPr>
              <p:cNvPr id="81" name="Picture 19">
                <a:extLst>
                  <a:ext uri="{FF2B5EF4-FFF2-40B4-BE49-F238E27FC236}">
                    <a16:creationId xmlns:a16="http://schemas.microsoft.com/office/drawing/2014/main" id="{A7FA4AD6-21FD-46A1-98FB-7FC7B71BF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64" y="2113148"/>
                <a:ext cx="1803840" cy="1803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D28E0B8-6100-4845-88C5-9F5E07592161}"/>
                </a:ext>
              </a:extLst>
            </p:cNvPr>
            <p:cNvSpPr/>
            <p:nvPr/>
          </p:nvSpPr>
          <p:spPr>
            <a:xfrm>
              <a:off x="759264" y="6016351"/>
              <a:ext cx="402842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타사 경우 필요 회사 합병 및 제품 통합으로 복잡성 증가</a:t>
              </a:r>
              <a:endParaRPr lang="en-US" altLang="ko-KR" sz="1100" b="1" dirty="0">
                <a:solidFill>
                  <a:srgbClr val="00B336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및 완성도</a:t>
              </a:r>
              <a:r>
                <a:rPr lang="en-US" altLang="ko-KR" sz="1100" b="1" dirty="0">
                  <a:solidFill>
                    <a:srgbClr val="00B336"/>
                  </a:solidFill>
                  <a:latin typeface="+mn-ea"/>
                </a:rPr>
                <a:t>, </a:t>
              </a:r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전문 기술 지원인력 부족 심화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AFE64E-FA1A-45CF-BD08-17C8BF4F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2265" y="5080070"/>
              <a:ext cx="2327681" cy="12379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C3B190-FA45-4371-B949-48F60B66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1409" y="5049889"/>
              <a:ext cx="1561103" cy="12681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CC19BB-A8DE-4457-8168-1C65BC26F389}"/>
                </a:ext>
              </a:extLst>
            </p:cNvPr>
            <p:cNvSpPr txBox="1"/>
            <p:nvPr/>
          </p:nvSpPr>
          <p:spPr>
            <a:xfrm>
              <a:off x="7797801" y="5596643"/>
              <a:ext cx="1145309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APJ 8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개 국가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75E95-1AB4-4A17-82A5-1E36D134A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28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64261-B7DD-4542-BD3F-6A1B02F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4.2.1 Warranty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43AF2-57CF-46FE-A8B6-3CAC47385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 Warranty </a:t>
            </a:r>
            <a:r>
              <a:rPr lang="ko-KR" altLang="en-US" dirty="0"/>
              <a:t>내용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D6F0CB65-B9E2-41FF-9E63-F2F2E1F72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37970"/>
              </p:ext>
            </p:extLst>
          </p:nvPr>
        </p:nvGraphicFramePr>
        <p:xfrm>
          <a:off x="473646" y="1808024"/>
          <a:ext cx="9038744" cy="4273487"/>
        </p:xfrm>
        <a:graphic>
          <a:graphicData uri="http://schemas.openxmlformats.org/drawingml/2006/table">
            <a:tbl>
              <a:tblPr/>
              <a:tblGrid>
                <a:gridCol w="848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83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유지보수 항목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유지보수 내용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비고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제품관련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S/W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기존 백업시스템 소프트웨어의 기능을 보완하기 위하여 추가되는 서비스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 SW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서비스팩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패치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운영체제 패치 적용으로 시스템 품질 향상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H/W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마이크로코드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업그레이드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운영 안정성 확보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98420"/>
                  </a:ext>
                </a:extLst>
              </a:tr>
              <a:tr h="3415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기술지원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정기점검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정기적으로 지원하는 정기 점검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정기 성능 조율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예방보수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백업시스템의 장애를 사전에 예방하기 위하여 장애 가능성 사전 예측 및 문제점 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긴급 장애처리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사용자가 긴급한 문제를 해결하기 위해 장애처리 및 정비 서비스를 요청한 경우에 문제를 해결하는 서비스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운영자교육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 운영을 위한 운영자 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 운영 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5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관리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부품지원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유지보수 대상 장비의 부품 보유 및 수리 시 부품 공급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시스템 운영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백업시스템의 점검 및 유지보수 이력관리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운영활동 보고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유지보수 작업 보고서 작성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시스템 운영 보고서 작성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9D6660-123D-4E76-8A5F-C1EAD458D25A}"/>
              </a:ext>
            </a:extLst>
          </p:cNvPr>
          <p:cNvSpPr txBox="1"/>
          <p:nvPr/>
        </p:nvSpPr>
        <p:spPr>
          <a:xfrm>
            <a:off x="467578" y="6169008"/>
            <a:ext cx="4485422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#</a:t>
            </a:r>
            <a:r>
              <a:rPr lang="ko-KR" altLang="en-US" sz="1000" dirty="0">
                <a:latin typeface="+mn-ea"/>
              </a:rPr>
              <a:t>전산실 이전 등 별도의 서비스는 추가 비용이 발생할 수 있습니다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59CE3-43AC-4FD8-BA34-630353E5E655}"/>
              </a:ext>
            </a:extLst>
          </p:cNvPr>
          <p:cNvSpPr/>
          <p:nvPr/>
        </p:nvSpPr>
        <p:spPr>
          <a:xfrm>
            <a:off x="4041025" y="1205414"/>
            <a:ext cx="182395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Warranty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지원 내용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0D0C9-3A7B-49E6-A065-376106DDB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73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FDEF8E84-3FA1-4F23-B963-D0FFDAB85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제안사의 사업 수행 경험과 사내 기술진의 업무 노하우를 전달합니다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74753-01BF-4251-BC98-6E68BFD084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53" name="텍스트 개체 틀 6">
            <a:extLst>
              <a:ext uri="{FF2B5EF4-FFF2-40B4-BE49-F238E27FC236}">
                <a16:creationId xmlns:a16="http://schemas.microsoft.com/office/drawing/2014/main" id="{0B4CF049-ECE2-47F5-BA0C-3F28820C8FB8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3026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BB1A09-8676-4B7D-BED5-7DC90A18E58B}"/>
              </a:ext>
            </a:extLst>
          </p:cNvPr>
          <p:cNvGrpSpPr/>
          <p:nvPr/>
        </p:nvGrpSpPr>
        <p:grpSpPr>
          <a:xfrm>
            <a:off x="421019" y="2241138"/>
            <a:ext cx="9091371" cy="4186651"/>
            <a:chOff x="543000" y="2424022"/>
            <a:chExt cx="8739672" cy="4003767"/>
          </a:xfrm>
        </p:grpSpPr>
        <p:sp>
          <p:nvSpPr>
            <p:cNvPr id="139" name="AutoShape 8">
              <a:extLst>
                <a:ext uri="{FF2B5EF4-FFF2-40B4-BE49-F238E27FC236}">
                  <a16:creationId xmlns:a16="http://schemas.microsoft.com/office/drawing/2014/main" id="{49A4BE4E-1D2F-4FD1-9613-6CB70FEDBF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66562" y="5599472"/>
              <a:ext cx="2380512" cy="75404"/>
            </a:xfrm>
            <a:custGeom>
              <a:avLst/>
              <a:gdLst>
                <a:gd name="T0" fmla="*/ 285123587 w 21600"/>
                <a:gd name="T1" fmla="*/ 170113 h 21600"/>
                <a:gd name="T2" fmla="*/ 150277442 w 21600"/>
                <a:gd name="T3" fmla="*/ 340221 h 21600"/>
                <a:gd name="T4" fmla="*/ 15431297 w 21600"/>
                <a:gd name="T5" fmla="*/ 170113 h 21600"/>
                <a:gd name="T6" fmla="*/ 15027744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0" name="AutoShape 9">
              <a:extLst>
                <a:ext uri="{FF2B5EF4-FFF2-40B4-BE49-F238E27FC236}">
                  <a16:creationId xmlns:a16="http://schemas.microsoft.com/office/drawing/2014/main" id="{E0B36A00-4171-4575-8F43-BEA63B8374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26698" y="5595283"/>
              <a:ext cx="4927142" cy="75404"/>
            </a:xfrm>
            <a:custGeom>
              <a:avLst/>
              <a:gdLst>
                <a:gd name="T0" fmla="*/ 1254492775 w 21600"/>
                <a:gd name="T1" fmla="*/ 170113 h 21600"/>
                <a:gd name="T2" fmla="*/ 643788270 w 21600"/>
                <a:gd name="T3" fmla="*/ 340221 h 21600"/>
                <a:gd name="T4" fmla="*/ 33083521 w 21600"/>
                <a:gd name="T5" fmla="*/ 170113 h 21600"/>
                <a:gd name="T6" fmla="*/ 64378827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55 w 21600"/>
                <a:gd name="T13" fmla="*/ 2355 h 21600"/>
                <a:gd name="T14" fmla="*/ 19245 w 21600"/>
                <a:gd name="T15" fmla="*/ 1924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10" y="21600"/>
                  </a:lnTo>
                  <a:lnTo>
                    <a:pt x="2049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7C85021D-7407-4587-8495-7C13DE5EF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187" y="5631859"/>
              <a:ext cx="229893" cy="788946"/>
            </a:xfrm>
            <a:custGeom>
              <a:avLst/>
              <a:gdLst>
                <a:gd name="T0" fmla="*/ 603789526 w 95"/>
                <a:gd name="T1" fmla="*/ 0 h 628"/>
                <a:gd name="T2" fmla="*/ 0 w 95"/>
                <a:gd name="T3" fmla="*/ 146872006 h 628"/>
                <a:gd name="T4" fmla="*/ 26836299 w 95"/>
                <a:gd name="T5" fmla="*/ 1281044557 h 628"/>
                <a:gd name="T6" fmla="*/ 637334252 w 95"/>
                <a:gd name="T7" fmla="*/ 1101535757 h 628"/>
                <a:gd name="T8" fmla="*/ 603789526 w 95"/>
                <a:gd name="T9" fmla="*/ 0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628">
                  <a:moveTo>
                    <a:pt x="90" y="0"/>
                  </a:moveTo>
                  <a:lnTo>
                    <a:pt x="0" y="72"/>
                  </a:lnTo>
                  <a:lnTo>
                    <a:pt x="4" y="628"/>
                  </a:lnTo>
                  <a:lnTo>
                    <a:pt x="95" y="540"/>
                  </a:lnTo>
                  <a:lnTo>
                    <a:pt x="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2" name="Rectangle 11">
              <a:extLst>
                <a:ext uri="{FF2B5EF4-FFF2-40B4-BE49-F238E27FC236}">
                  <a16:creationId xmlns:a16="http://schemas.microsoft.com/office/drawing/2014/main" id="{9580890A-E40D-43CE-8167-0024642A8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5638842"/>
              <a:ext cx="4915277" cy="78196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3" name="Rectangle 12">
              <a:extLst>
                <a:ext uri="{FF2B5EF4-FFF2-40B4-BE49-F238E27FC236}">
                  <a16:creationId xmlns:a16="http://schemas.microsoft.com/office/drawing/2014/main" id="{0573ED6F-7F1A-4BCF-B5C7-FA9DB495A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5640238"/>
              <a:ext cx="2390895" cy="7805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4" name="Text Box 13">
              <a:extLst>
                <a:ext uri="{FF2B5EF4-FFF2-40B4-BE49-F238E27FC236}">
                  <a16:creationId xmlns:a16="http://schemas.microsoft.com/office/drawing/2014/main" id="{051C05B8-F153-4CAB-8040-2CD2F7346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5722624"/>
              <a:ext cx="962587" cy="705165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>
                  <a:solidFill>
                    <a:prstClr val="white"/>
                  </a:solidFill>
                  <a:latin typeface="+mn-ea"/>
                  <a:ea typeface="+mn-ea"/>
                </a:rPr>
                <a:t>공급업체</a:t>
              </a:r>
              <a:endParaRPr lang="ko-KR" altLang="en-US" sz="11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45" name="AutoShape 14">
              <a:extLst>
                <a:ext uri="{FF2B5EF4-FFF2-40B4-BE49-F238E27FC236}">
                  <a16:creationId xmlns:a16="http://schemas.microsoft.com/office/drawing/2014/main" id="{B84EECF4-142A-4B36-8EF2-DFEA884CD0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0316" y="4620744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6" name="AutoShape 15">
              <a:extLst>
                <a:ext uri="{FF2B5EF4-FFF2-40B4-BE49-F238E27FC236}">
                  <a16:creationId xmlns:a16="http://schemas.microsoft.com/office/drawing/2014/main" id="{4DA52627-208B-46C1-822A-899060E23D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57664" y="4623538"/>
              <a:ext cx="2420559" cy="76801"/>
            </a:xfrm>
            <a:custGeom>
              <a:avLst/>
              <a:gdLst>
                <a:gd name="T0" fmla="*/ 294797297 w 21600"/>
                <a:gd name="T1" fmla="*/ 176469 h 21600"/>
                <a:gd name="T2" fmla="*/ 155376033 w 21600"/>
                <a:gd name="T3" fmla="*/ 352939 h 21600"/>
                <a:gd name="T4" fmla="*/ 15954770 w 21600"/>
                <a:gd name="T5" fmla="*/ 176469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4" name="AutoShape 16">
              <a:extLst>
                <a:ext uri="{FF2B5EF4-FFF2-40B4-BE49-F238E27FC236}">
                  <a16:creationId xmlns:a16="http://schemas.microsoft.com/office/drawing/2014/main" id="{4BF2B689-47C2-4476-9F5C-106E7F2207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5598" y="4623537"/>
              <a:ext cx="2386445" cy="69818"/>
            </a:xfrm>
            <a:custGeom>
              <a:avLst/>
              <a:gdLst>
                <a:gd name="T0" fmla="*/ 286546538 w 21600"/>
                <a:gd name="T1" fmla="*/ 145844 h 21600"/>
                <a:gd name="T2" fmla="*/ 151027422 w 21600"/>
                <a:gd name="T3" fmla="*/ 291685 h 21600"/>
                <a:gd name="T4" fmla="*/ 15508306 w 21600"/>
                <a:gd name="T5" fmla="*/ 145844 h 21600"/>
                <a:gd name="T6" fmla="*/ 15102742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5" name="AutoShape 17">
              <a:extLst>
                <a:ext uri="{FF2B5EF4-FFF2-40B4-BE49-F238E27FC236}">
                  <a16:creationId xmlns:a16="http://schemas.microsoft.com/office/drawing/2014/main" id="{A3597130-6347-4142-9A3D-AC43AFF797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0316" y="3474027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6" name="AutoShape 18">
              <a:extLst>
                <a:ext uri="{FF2B5EF4-FFF2-40B4-BE49-F238E27FC236}">
                  <a16:creationId xmlns:a16="http://schemas.microsoft.com/office/drawing/2014/main" id="{35ADCFF0-F8FE-47C9-844D-F1E1E30CF4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26517" y="3482405"/>
              <a:ext cx="2420559" cy="75404"/>
            </a:xfrm>
            <a:custGeom>
              <a:avLst/>
              <a:gdLst>
                <a:gd name="T0" fmla="*/ 294797297 w 21600"/>
                <a:gd name="T1" fmla="*/ 170113 h 21600"/>
                <a:gd name="T2" fmla="*/ 155376033 w 21600"/>
                <a:gd name="T3" fmla="*/ 340221 h 21600"/>
                <a:gd name="T4" fmla="*/ 15954770 w 21600"/>
                <a:gd name="T5" fmla="*/ 170113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7" name="AutoShape 19">
              <a:extLst>
                <a:ext uri="{FF2B5EF4-FFF2-40B4-BE49-F238E27FC236}">
                  <a16:creationId xmlns:a16="http://schemas.microsoft.com/office/drawing/2014/main" id="{FB4F4879-03BB-4303-BA95-398EA0AC9A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5598" y="3467045"/>
              <a:ext cx="2387929" cy="75404"/>
            </a:xfrm>
            <a:custGeom>
              <a:avLst/>
              <a:gdLst>
                <a:gd name="T0" fmla="*/ 286902885 w 21600"/>
                <a:gd name="T1" fmla="*/ 170113 h 21600"/>
                <a:gd name="T2" fmla="*/ 151215268 w 21600"/>
                <a:gd name="T3" fmla="*/ 340221 h 21600"/>
                <a:gd name="T4" fmla="*/ 15527532 w 21600"/>
                <a:gd name="T5" fmla="*/ 170113 h 21600"/>
                <a:gd name="T6" fmla="*/ 15121526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B2AE53D9-B164-4222-9960-A861B131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90" y="3545795"/>
              <a:ext cx="244726" cy="1061963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49036981 h 811"/>
                <a:gd name="T4" fmla="*/ 0 w 92"/>
                <a:gd name="T5" fmla="*/ 1678731702 h 811"/>
                <a:gd name="T6" fmla="*/ 601544416 w 92"/>
                <a:gd name="T7" fmla="*/ 1440687462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9" name="Rectangle 21">
              <a:extLst>
                <a:ext uri="{FF2B5EF4-FFF2-40B4-BE49-F238E27FC236}">
                  <a16:creationId xmlns:a16="http://schemas.microsoft.com/office/drawing/2014/main" id="{4E58248C-FF3E-406D-BE82-6551F68DA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3546639"/>
              <a:ext cx="2386445" cy="104263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0" name="Rectangle 22">
              <a:extLst>
                <a:ext uri="{FF2B5EF4-FFF2-40B4-BE49-F238E27FC236}">
                  <a16:creationId xmlns:a16="http://schemas.microsoft.com/office/drawing/2014/main" id="{8D828541-EB2F-460B-A536-7C74B6ABB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3557758"/>
              <a:ext cx="2387929" cy="103151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1" name="Rectangle 23">
              <a:extLst>
                <a:ext uri="{FF2B5EF4-FFF2-40B4-BE49-F238E27FC236}">
                  <a16:creationId xmlns:a16="http://schemas.microsoft.com/office/drawing/2014/main" id="{BAD400CA-9E66-479D-87B1-2607B384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3549432"/>
              <a:ext cx="2387929" cy="103983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2" name="Text Box 24">
              <a:extLst>
                <a:ext uri="{FF2B5EF4-FFF2-40B4-BE49-F238E27FC236}">
                  <a16:creationId xmlns:a16="http://schemas.microsoft.com/office/drawing/2014/main" id="{0DE58CDA-4167-4C90-8971-41EE7D33E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3649514"/>
              <a:ext cx="962587" cy="939754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Char char=""/>
                <a:defRPr/>
              </a:pPr>
              <a:endParaRPr lang="en-US" altLang="ko-KR" sz="11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id="{E6B51FF2-2452-48A1-8BCD-2D9DCF0D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72" y="2908029"/>
              <a:ext cx="249175" cy="612076"/>
            </a:xfrm>
            <a:custGeom>
              <a:avLst/>
              <a:gdLst>
                <a:gd name="T0" fmla="*/ 670778709 w 104"/>
                <a:gd name="T1" fmla="*/ 0 h 440"/>
                <a:gd name="T2" fmla="*/ 0 w 104"/>
                <a:gd name="T3" fmla="*/ 93495143 h 440"/>
                <a:gd name="T4" fmla="*/ 0 w 104"/>
                <a:gd name="T5" fmla="*/ 642783034 h 440"/>
                <a:gd name="T6" fmla="*/ 683931635 w 104"/>
                <a:gd name="T7" fmla="*/ 537600092 h 440"/>
                <a:gd name="T8" fmla="*/ 670778709 w 10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440">
                  <a:moveTo>
                    <a:pt x="102" y="0"/>
                  </a:moveTo>
                  <a:lnTo>
                    <a:pt x="0" y="64"/>
                  </a:lnTo>
                  <a:lnTo>
                    <a:pt x="0" y="440"/>
                  </a:lnTo>
                  <a:lnTo>
                    <a:pt x="104" y="368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4" name="Rectangle 26">
              <a:extLst>
                <a:ext uri="{FF2B5EF4-FFF2-40B4-BE49-F238E27FC236}">
                  <a16:creationId xmlns:a16="http://schemas.microsoft.com/office/drawing/2014/main" id="{8D7FAFC2-EBD2-45A5-B450-D50C14B54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2921127"/>
              <a:ext cx="238644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5" name="Rectangle 27">
              <a:extLst>
                <a:ext uri="{FF2B5EF4-FFF2-40B4-BE49-F238E27FC236}">
                  <a16:creationId xmlns:a16="http://schemas.microsoft.com/office/drawing/2014/main" id="{E38DA677-DD63-47B4-B790-CB3BF22B0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2921127"/>
              <a:ext cx="2387929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6" name="Rectangle 28">
              <a:extLst>
                <a:ext uri="{FF2B5EF4-FFF2-40B4-BE49-F238E27FC236}">
                  <a16:creationId xmlns:a16="http://schemas.microsoft.com/office/drawing/2014/main" id="{BCBA6735-6419-474F-85DE-0382AEF4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2921127"/>
              <a:ext cx="239089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7" name="Text Box 29">
              <a:extLst>
                <a:ext uri="{FF2B5EF4-FFF2-40B4-BE49-F238E27FC236}">
                  <a16:creationId xmlns:a16="http://schemas.microsoft.com/office/drawing/2014/main" id="{88B8A8FF-4285-48D8-B10C-80E9AF5B7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814" y="2984972"/>
              <a:ext cx="962587" cy="604516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Char char=""/>
                <a:defRPr/>
              </a:pPr>
              <a:endParaRPr lang="en-US" altLang="ko-KR" sz="11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8" name="Rectangle 34">
              <a:extLst>
                <a:ext uri="{FF2B5EF4-FFF2-40B4-BE49-F238E27FC236}">
                  <a16:creationId xmlns:a16="http://schemas.microsoft.com/office/drawing/2014/main" id="{1B2C7A25-C4D1-4661-88A8-AB2AB3FE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585" y="5712689"/>
              <a:ext cx="4915277" cy="6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공급업체에 의한 전문 교육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정보보호관리 동향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백업기술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동향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선진사례 벤치마킹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제품개요</a:t>
              </a:r>
              <a:endParaRPr lang="en-US" altLang="ko-KR" sz="9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</a:endParaRP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빔 소프트웨어 아키텍처 개요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운영관리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설치 및 구성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백업정책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구성 및 수행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빔 소프트웨어 주최로 진행되는 모든 세미나 초청</a:t>
              </a:r>
            </a:p>
          </p:txBody>
        </p:sp>
        <p:sp>
          <p:nvSpPr>
            <p:cNvPr id="209" name="Rectangle 35">
              <a:extLst>
                <a:ext uri="{FF2B5EF4-FFF2-40B4-BE49-F238E27FC236}">
                  <a16:creationId xmlns:a16="http://schemas.microsoft.com/office/drawing/2014/main" id="{3B2E7E8E-178D-46CE-8DAF-96DE899F6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5717613"/>
              <a:ext cx="2383479" cy="50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 지원창구 확보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 전문 기술자 파견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계약사항의 지원절차에 의거 지원</a:t>
              </a:r>
            </a:p>
          </p:txBody>
        </p:sp>
        <p:sp>
          <p:nvSpPr>
            <p:cNvPr id="210" name="Rectangle 36">
              <a:extLst>
                <a:ext uri="{FF2B5EF4-FFF2-40B4-BE49-F238E27FC236}">
                  <a16:creationId xmlns:a16="http://schemas.microsoft.com/office/drawing/2014/main" id="{A0CB1785-09C6-4E33-9943-B07B3E835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450" y="3003512"/>
              <a:ext cx="2386446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사용자의 참여 유도로 전문 기술요원 양성</a:t>
              </a:r>
            </a:p>
          </p:txBody>
        </p:sp>
        <p:sp>
          <p:nvSpPr>
            <p:cNvPr id="211" name="Rectangle 37">
              <a:extLst>
                <a:ext uri="{FF2B5EF4-FFF2-40B4-BE49-F238E27FC236}">
                  <a16:creationId xmlns:a16="http://schemas.microsoft.com/office/drawing/2014/main" id="{534DAAF6-D622-4DB5-9008-CDBBBD17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296239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효과적인 기술이전 추진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각 부문별 완벽한 기술이전 실시</a:t>
              </a:r>
            </a:p>
          </p:txBody>
        </p:sp>
        <p:sp>
          <p:nvSpPr>
            <p:cNvPr id="212" name="Rectangle 38">
              <a:extLst>
                <a:ext uri="{FF2B5EF4-FFF2-40B4-BE49-F238E27FC236}">
                  <a16:creationId xmlns:a16="http://schemas.microsoft.com/office/drawing/2014/main" id="{C90C0A12-8606-45F4-8440-D83669B1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299051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적기의 교육훈련으로 효과적인 시스템 운영능력 배양</a:t>
              </a:r>
            </a:p>
          </p:txBody>
        </p:sp>
        <p:sp>
          <p:nvSpPr>
            <p:cNvPr id="213" name="Rectangle 39">
              <a:extLst>
                <a:ext uri="{FF2B5EF4-FFF2-40B4-BE49-F238E27FC236}">
                  <a16:creationId xmlns:a16="http://schemas.microsoft.com/office/drawing/2014/main" id="{CEE6EC90-063D-4A59-AA11-65899BF9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3620834"/>
              <a:ext cx="2383479" cy="923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테스트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부문별 시험교육 참여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시험운영 공동 테스트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 운영체계 정립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공동회의 및 협조체제를 통해 해결방안 수립</a:t>
              </a:r>
            </a:p>
          </p:txBody>
        </p:sp>
        <p:sp>
          <p:nvSpPr>
            <p:cNvPr id="214" name="Rectangle 40">
              <a:extLst>
                <a:ext uri="{FF2B5EF4-FFF2-40B4-BE49-F238E27FC236}">
                  <a16:creationId xmlns:a16="http://schemas.microsoft.com/office/drawing/2014/main" id="{C36416E4-F327-4391-B428-C7BEB3A06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3606531"/>
              <a:ext cx="2383479" cy="6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 백업 운영체계 구성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안정화단계 공동운영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자체 능력으로 운영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자체 미해결 사항 요청</a:t>
              </a:r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4E6AB77E-6DB8-45DA-A9D4-1E9EEDD0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422" y="4682183"/>
              <a:ext cx="220995" cy="918809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19446056 h 811"/>
                <a:gd name="T4" fmla="*/ 0 w 92"/>
                <a:gd name="T5" fmla="*/ 1345421616 h 811"/>
                <a:gd name="T6" fmla="*/ 601544416 w 92"/>
                <a:gd name="T7" fmla="*/ 1154640490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7" name="Rectangle 43">
              <a:extLst>
                <a:ext uri="{FF2B5EF4-FFF2-40B4-BE49-F238E27FC236}">
                  <a16:creationId xmlns:a16="http://schemas.microsoft.com/office/drawing/2014/main" id="{F3B468B8-B850-4C25-8464-E3C23E03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4686903"/>
              <a:ext cx="2386445" cy="89752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8" name="Rectangle 44">
              <a:extLst>
                <a:ext uri="{FF2B5EF4-FFF2-40B4-BE49-F238E27FC236}">
                  <a16:creationId xmlns:a16="http://schemas.microsoft.com/office/drawing/2014/main" id="{0A92D031-7248-480B-B53E-08FC33B10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4686905"/>
              <a:ext cx="2387929" cy="89752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9" name="Rectangle 45">
              <a:extLst>
                <a:ext uri="{FF2B5EF4-FFF2-40B4-BE49-F238E27FC236}">
                  <a16:creationId xmlns:a16="http://schemas.microsoft.com/office/drawing/2014/main" id="{109E9AC4-98BB-4F8F-BAF7-9DC2690D6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4686904"/>
              <a:ext cx="2390895" cy="91408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0" name="Text Box 46">
              <a:extLst>
                <a:ext uri="{FF2B5EF4-FFF2-40B4-BE49-F238E27FC236}">
                  <a16:creationId xmlns:a16="http://schemas.microsoft.com/office/drawing/2014/main" id="{601AD0BF-D7CB-48B7-A29D-9B8002BA2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4753591"/>
              <a:ext cx="962587" cy="830837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>
                  <a:solidFill>
                    <a:prstClr val="white"/>
                  </a:solidFill>
                  <a:latin typeface="+mn-ea"/>
                  <a:ea typeface="+mn-ea"/>
                </a:rPr>
                <a:t>제안사</a:t>
              </a:r>
              <a:endParaRPr lang="ko-KR" altLang="en-US" sz="11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1" name="Rectangle 47">
              <a:extLst>
                <a:ext uri="{FF2B5EF4-FFF2-40B4-BE49-F238E27FC236}">
                  <a16:creationId xmlns:a16="http://schemas.microsoft.com/office/drawing/2014/main" id="{3EAB2F07-E32B-4F0D-A3BE-24094EC6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3732" y="4737937"/>
              <a:ext cx="2500651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산출물 제공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관련 교육 실시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각종 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정보 제공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체계적인 교육계획 수립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실행</a:t>
              </a:r>
            </a:p>
          </p:txBody>
        </p:sp>
        <p:sp>
          <p:nvSpPr>
            <p:cNvPr id="222" name="Rectangle 48">
              <a:extLst>
                <a:ext uri="{FF2B5EF4-FFF2-40B4-BE49-F238E27FC236}">
                  <a16:creationId xmlns:a16="http://schemas.microsoft.com/office/drawing/2014/main" id="{3DCA08F8-B989-4345-A547-812037C92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4737937"/>
              <a:ext cx="2383479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유지보수 조직구성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부문별 기술이전 교육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운영관련 교육 실시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최종 산출물 인계</a:t>
              </a:r>
            </a:p>
          </p:txBody>
        </p:sp>
        <p:sp>
          <p:nvSpPr>
            <p:cNvPr id="223" name="Rectangle 49">
              <a:extLst>
                <a:ext uri="{FF2B5EF4-FFF2-40B4-BE49-F238E27FC236}">
                  <a16:creationId xmlns:a16="http://schemas.microsoft.com/office/drawing/2014/main" id="{BF441825-5554-40E6-BCD9-F5C7E5BCF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548" y="4729240"/>
              <a:ext cx="2440674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시스템별 인력 지원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수시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  <a:endParaRPr lang="ko-KR" altLang="en-US" sz="9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</a:endParaRP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계약사항의 지원절차에 의거 지원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지속적인 모니터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 관계자와 연락</a:t>
              </a:r>
            </a:p>
          </p:txBody>
        </p:sp>
        <p:sp>
          <p:nvSpPr>
            <p:cNvPr id="225" name="Text Box 51">
              <a:extLst>
                <a:ext uri="{FF2B5EF4-FFF2-40B4-BE49-F238E27FC236}">
                  <a16:creationId xmlns:a16="http://schemas.microsoft.com/office/drawing/2014/main" id="{CA2484B8-DE93-4F38-AB12-9FDD6165D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000" y="3926869"/>
              <a:ext cx="1188032" cy="343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이랜드</a:t>
              </a:r>
              <a:endParaRPr lang="en-US" altLang="ko-KR" sz="1050" b="1" kern="0" dirty="0">
                <a:solidFill>
                  <a:prstClr val="white"/>
                </a:solidFill>
                <a:latin typeface="+mn-ea"/>
                <a:ea typeface="+mn-ea"/>
              </a:endParaRPr>
            </a:p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 err="1">
                  <a:solidFill>
                    <a:prstClr val="white"/>
                  </a:solidFill>
                  <a:latin typeface="+mn-ea"/>
                  <a:ea typeface="+mn-ea"/>
                </a:rPr>
                <a:t>시스템스</a:t>
              </a:r>
              <a:endParaRPr lang="ko-KR" altLang="en-US" sz="105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6" name="Text Box 52">
              <a:extLst>
                <a:ext uri="{FF2B5EF4-FFF2-40B4-BE49-F238E27FC236}">
                  <a16:creationId xmlns:a16="http://schemas.microsoft.com/office/drawing/2014/main" id="{C05D7F42-B993-4B20-8F70-2B751EE28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094" y="3194814"/>
              <a:ext cx="925508" cy="131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단계별</a:t>
              </a:r>
              <a:endParaRPr lang="en-US" altLang="ko-KR" sz="1050" b="1" kern="0" dirty="0">
                <a:solidFill>
                  <a:prstClr val="white"/>
                </a:solidFill>
                <a:latin typeface="+mn-ea"/>
                <a:ea typeface="+mn-ea"/>
              </a:endParaRPr>
            </a:p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교육 목표</a:t>
              </a:r>
            </a:p>
          </p:txBody>
        </p:sp>
        <p:sp>
          <p:nvSpPr>
            <p:cNvPr id="227" name="Rectangle 53">
              <a:extLst>
                <a:ext uri="{FF2B5EF4-FFF2-40B4-BE49-F238E27FC236}">
                  <a16:creationId xmlns:a16="http://schemas.microsoft.com/office/drawing/2014/main" id="{03B62A59-9084-4B76-BA3F-949E2080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848" y="3620834"/>
              <a:ext cx="2390895" cy="923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 운영조직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 운영조직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사업 수행 담당 기술교육 참여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구축회의 공동참여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문제해결 및 시스템 운영진의 이해가 필요한 회의</a:t>
              </a:r>
            </a:p>
          </p:txBody>
        </p:sp>
        <p:sp>
          <p:nvSpPr>
            <p:cNvPr id="253" name="Freeform 69">
              <a:extLst>
                <a:ext uri="{FF2B5EF4-FFF2-40B4-BE49-F238E27FC236}">
                  <a16:creationId xmlns:a16="http://schemas.microsoft.com/office/drawing/2014/main" id="{21F48D73-C913-4949-80F0-80FCF235C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78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54" name="AutoShape 70">
              <a:extLst>
                <a:ext uri="{FF2B5EF4-FFF2-40B4-BE49-F238E27FC236}">
                  <a16:creationId xmlns:a16="http://schemas.microsoft.com/office/drawing/2014/main" id="{A64A2A83-AD5E-4419-9136-B190BC58D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89" y="2424022"/>
              <a:ext cx="1246331" cy="395171"/>
            </a:xfrm>
            <a:prstGeom prst="chevron">
              <a:avLst>
                <a:gd name="adj" fmla="val 40682"/>
              </a:avLst>
            </a:prstGeom>
            <a:solidFill>
              <a:srgbClr val="00B33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55" name="Text Box 71">
              <a:extLst>
                <a:ext uri="{FF2B5EF4-FFF2-40B4-BE49-F238E27FC236}">
                  <a16:creationId xmlns:a16="http://schemas.microsoft.com/office/drawing/2014/main" id="{8EE8CF51-2349-4BE5-9D7B-DCE8C751F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309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시스템</a:t>
              </a:r>
              <a:b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</a:b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구축일정</a:t>
              </a:r>
            </a:p>
          </p:txBody>
        </p:sp>
        <p:grpSp>
          <p:nvGrpSpPr>
            <p:cNvPr id="249" name="Group 73">
              <a:extLst>
                <a:ext uri="{FF2B5EF4-FFF2-40B4-BE49-F238E27FC236}">
                  <a16:creationId xmlns:a16="http://schemas.microsoft.com/office/drawing/2014/main" id="{C51E2201-078E-4490-8810-37167191B8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638" y="2424022"/>
              <a:ext cx="1280744" cy="395171"/>
              <a:chOff x="1022" y="1431"/>
              <a:chExt cx="856" cy="266"/>
            </a:xfrm>
            <a:solidFill>
              <a:srgbClr val="00B336"/>
            </a:solidFill>
          </p:grpSpPr>
          <p:sp>
            <p:nvSpPr>
              <p:cNvPr id="251" name="Freeform 74">
                <a:extLst>
                  <a:ext uri="{FF2B5EF4-FFF2-40B4-BE49-F238E27FC236}">
                    <a16:creationId xmlns:a16="http://schemas.microsoft.com/office/drawing/2014/main" id="{C548D6BA-DD4F-4FA7-A729-53CBF659F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52" name="AutoShape 75">
                <a:extLst>
                  <a:ext uri="{FF2B5EF4-FFF2-40B4-BE49-F238E27FC236}">
                    <a16:creationId xmlns:a16="http://schemas.microsoft.com/office/drawing/2014/main" id="{247E9B42-7B52-4183-B78B-F40924BEB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0" name="Text Box 76">
              <a:extLst>
                <a:ext uri="{FF2B5EF4-FFF2-40B4-BE49-F238E27FC236}">
                  <a16:creationId xmlns:a16="http://schemas.microsoft.com/office/drawing/2014/main" id="{443E3D8F-3428-4DD7-8B6D-7EBC85444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113" y="2458191"/>
              <a:ext cx="867794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구축 사전단계</a:t>
              </a:r>
            </a:p>
          </p:txBody>
        </p:sp>
        <p:sp>
          <p:nvSpPr>
            <p:cNvPr id="233" name="Freeform 84">
              <a:extLst>
                <a:ext uri="{FF2B5EF4-FFF2-40B4-BE49-F238E27FC236}">
                  <a16:creationId xmlns:a16="http://schemas.microsoft.com/office/drawing/2014/main" id="{9988DE9A-27A1-4AD6-A202-9FCF6A3F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21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245" name="Group 88">
              <a:extLst>
                <a:ext uri="{FF2B5EF4-FFF2-40B4-BE49-F238E27FC236}">
                  <a16:creationId xmlns:a16="http://schemas.microsoft.com/office/drawing/2014/main" id="{99749D0F-E04F-4B61-AB67-1FDEB1057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03424" y="2424022"/>
              <a:ext cx="1279248" cy="395171"/>
              <a:chOff x="5157" y="1431"/>
              <a:chExt cx="855" cy="266"/>
            </a:xfrm>
            <a:solidFill>
              <a:srgbClr val="00B336"/>
            </a:solidFill>
          </p:grpSpPr>
          <p:sp>
            <p:nvSpPr>
              <p:cNvPr id="247" name="Freeform 89">
                <a:extLst>
                  <a:ext uri="{FF2B5EF4-FFF2-40B4-BE49-F238E27FC236}">
                    <a16:creationId xmlns:a16="http://schemas.microsoft.com/office/drawing/2014/main" id="{7A33F990-B08F-4EAF-B9A9-325DC923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8" name="AutoShape 90">
                <a:extLst>
                  <a:ext uri="{FF2B5EF4-FFF2-40B4-BE49-F238E27FC236}">
                    <a16:creationId xmlns:a16="http://schemas.microsoft.com/office/drawing/2014/main" id="{5BE2CEBC-E0A6-4FA2-9C80-9AD9C2FCB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7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46" name="Text Box 91">
              <a:extLst>
                <a:ext uri="{FF2B5EF4-FFF2-40B4-BE49-F238E27FC236}">
                  <a16:creationId xmlns:a16="http://schemas.microsoft.com/office/drawing/2014/main" id="{AC5C8CC0-5EC6-4839-A9C0-5C3F8FC78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403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유지보수</a:t>
              </a:r>
            </a:p>
          </p:txBody>
        </p:sp>
        <p:grpSp>
          <p:nvGrpSpPr>
            <p:cNvPr id="241" name="Group 93">
              <a:extLst>
                <a:ext uri="{FF2B5EF4-FFF2-40B4-BE49-F238E27FC236}">
                  <a16:creationId xmlns:a16="http://schemas.microsoft.com/office/drawing/2014/main" id="{45D72EAE-D88B-4EEB-B05B-CE7CE3E392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1582" y="2424022"/>
              <a:ext cx="1288225" cy="395171"/>
              <a:chOff x="4336" y="1431"/>
              <a:chExt cx="861" cy="266"/>
            </a:xfrm>
            <a:solidFill>
              <a:srgbClr val="00B336"/>
            </a:solidFill>
          </p:grpSpPr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id="{5D018DE4-C0BD-4BCB-8E13-461B08FF7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" y="1475"/>
                <a:ext cx="94" cy="167"/>
              </a:xfrm>
              <a:custGeom>
                <a:avLst/>
                <a:gdLst>
                  <a:gd name="T0" fmla="*/ 0 w 99"/>
                  <a:gd name="T1" fmla="*/ 0 h 240"/>
                  <a:gd name="T2" fmla="*/ 89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4" name="AutoShape 95">
                <a:extLst>
                  <a:ext uri="{FF2B5EF4-FFF2-40B4-BE49-F238E27FC236}">
                    <a16:creationId xmlns:a16="http://schemas.microsoft.com/office/drawing/2014/main" id="{994AFBBB-0A1A-428A-9C68-BD91831B4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42" name="Text Box 96">
              <a:extLst>
                <a:ext uri="{FF2B5EF4-FFF2-40B4-BE49-F238E27FC236}">
                  <a16:creationId xmlns:a16="http://schemas.microsoft.com/office/drawing/2014/main" id="{1C1AA963-D7A2-4123-8241-D5BBBEE58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1048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안정화</a:t>
              </a:r>
            </a:p>
          </p:txBody>
        </p:sp>
        <p:sp>
          <p:nvSpPr>
            <p:cNvPr id="237" name="Freeform 98">
              <a:extLst>
                <a:ext uri="{FF2B5EF4-FFF2-40B4-BE49-F238E27FC236}">
                  <a16:creationId xmlns:a16="http://schemas.microsoft.com/office/drawing/2014/main" id="{DE37A736-0C4E-43BF-8832-CB27B3B5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974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238" name="Group 99">
              <a:extLst>
                <a:ext uri="{FF2B5EF4-FFF2-40B4-BE49-F238E27FC236}">
                  <a16:creationId xmlns:a16="http://schemas.microsoft.com/office/drawing/2014/main" id="{E100ADEA-0744-4D73-826F-228F5DAF9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4558" y="2424022"/>
              <a:ext cx="3792857" cy="395171"/>
              <a:chOff x="1831" y="1431"/>
              <a:chExt cx="2535" cy="266"/>
            </a:xfrm>
            <a:solidFill>
              <a:srgbClr val="00B336"/>
            </a:solidFill>
          </p:grpSpPr>
          <p:sp>
            <p:nvSpPr>
              <p:cNvPr id="239" name="AutoShape 100">
                <a:extLst>
                  <a:ext uri="{FF2B5EF4-FFF2-40B4-BE49-F238E27FC236}">
                    <a16:creationId xmlns:a16="http://schemas.microsoft.com/office/drawing/2014/main" id="{CDA9FAA3-50AF-4B81-A671-D8FBC3646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" y="1431"/>
                <a:ext cx="2535" cy="266"/>
              </a:xfrm>
              <a:prstGeom prst="chevron">
                <a:avLst>
                  <a:gd name="adj" fmla="val 40679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0" name="Text Box 101">
                <a:extLst>
                  <a:ext uri="{FF2B5EF4-FFF2-40B4-BE49-F238E27FC236}">
                    <a16:creationId xmlns:a16="http://schemas.microsoft.com/office/drawing/2014/main" id="{FE5FFE9B-464B-43D8-A4BE-84D154D088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6" y="1454"/>
                <a:ext cx="1259" cy="22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lIns="34016" tIns="34016" rIns="34016" bIns="34016" anchor="ctr"/>
              <a:lstStyle>
                <a:lvl1pPr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fontAlgn="base" latinLnBrk="0" hangingPunct="1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90000"/>
                  <a:defRPr/>
                </a:pPr>
                <a:r>
                  <a:rPr lang="ko-KR" altLang="en-US" sz="1100" b="1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구축 및 테스트 단계</a:t>
                </a: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06D7F9-AE38-4C9C-AC27-03C7CE8588A8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교육 훈련 내용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6EBBE-6E15-4696-A969-CF525F7A8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6537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FDEF8E84-3FA1-4F23-B963-D0FFDAB85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제안사의 사업 수행 경험과 사내 기술진의 업무 노하우를 전달합니다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74753-01BF-4251-BC98-6E68BFD084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53" name="텍스트 개체 틀 6">
            <a:extLst>
              <a:ext uri="{FF2B5EF4-FFF2-40B4-BE49-F238E27FC236}">
                <a16:creationId xmlns:a16="http://schemas.microsoft.com/office/drawing/2014/main" id="{0B4CF049-ECE2-47F5-BA0C-3F28820C8FB8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3026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06D7F9-AE38-4C9C-AC27-03C7CE8588A8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교육 상세 내용 및 일정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E81528BE-CBC9-412D-8052-B9930FE3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035121"/>
              </p:ext>
            </p:extLst>
          </p:nvPr>
        </p:nvGraphicFramePr>
        <p:xfrm>
          <a:off x="407863" y="2312988"/>
          <a:ext cx="9091371" cy="170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14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2442968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410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47532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996730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5992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58873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3788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325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하드웨어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서버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인비스텍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관리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 시 대처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운요 및 점검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제안 시스템 장애 처리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온사이트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9C83BDA8-69F5-46D1-9A83-434EA9577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633459"/>
              </p:ext>
            </p:extLst>
          </p:nvPr>
        </p:nvGraphicFramePr>
        <p:xfrm>
          <a:off x="407863" y="4147058"/>
          <a:ext cx="9091371" cy="223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14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2442968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410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47532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996730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5992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58873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4965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738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솔루션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빔 소프트웨어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인비스텍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설치 교육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구성의 이슈사항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아키텍처 및 구성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프로세스 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GUI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및 복구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튜닝 및 장애 처리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온사이트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73FB0-1B24-4BD6-9533-B0D81BE51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903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56" name="양쪽 모서리가 둥근 사각형 65">
            <a:extLst>
              <a:ext uri="{FF2B5EF4-FFF2-40B4-BE49-F238E27FC236}">
                <a16:creationId xmlns:a16="http://schemas.microsoft.com/office/drawing/2014/main" id="{9F3C4E61-7184-4052-BB5C-8E8EE1265C9A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미래의 백업 환경까지 수용할 수 있는 아키텍처 제품</a:t>
            </a:r>
          </a:p>
        </p:txBody>
      </p:sp>
      <p:sp>
        <p:nvSpPr>
          <p:cNvPr id="172" name="양쪽 모서리가 둥근 사각형 84">
            <a:extLst>
              <a:ext uri="{FF2B5EF4-FFF2-40B4-BE49-F238E27FC236}">
                <a16:creationId xmlns:a16="http://schemas.microsoft.com/office/drawing/2014/main" id="{2E2D3F0A-DF8F-468F-AC28-2F29F7BCD75B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73" name="양쪽 모서리가 둥근 사각형 85">
            <a:extLst>
              <a:ext uri="{FF2B5EF4-FFF2-40B4-BE49-F238E27FC236}">
                <a16:creationId xmlns:a16="http://schemas.microsoft.com/office/drawing/2014/main" id="{374AB45E-F32E-4330-91CD-BE7094C4AFAE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lvl="0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지속적인 혁신과 기술지원이 가능한 제품</a:t>
            </a:r>
          </a:p>
        </p:txBody>
      </p:sp>
      <p:sp>
        <p:nvSpPr>
          <p:cNvPr id="171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02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65" name="Text Box 56">
            <a:extLst>
              <a:ext uri="{FF2B5EF4-FFF2-40B4-BE49-F238E27FC236}">
                <a16:creationId xmlns:a16="http://schemas.microsoft.com/office/drawing/2014/main" id="{1BB375A9-C1B2-4B0F-9A31-506C4D39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벤더별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 매출 증가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/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감소 추이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1EFDDCD8-9A01-4DB0-94C5-091D868D9774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7" name="Text Box 56">
            <a:extLst>
              <a:ext uri="{FF2B5EF4-FFF2-40B4-BE49-F238E27FC236}">
                <a16:creationId xmlns:a16="http://schemas.microsoft.com/office/drawing/2014/main" id="{22995D20-147C-4302-9851-D1129FDA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맑은 고딕" panose="020B0503020000020004" pitchFamily="50" charset="-127"/>
              </a:rPr>
              <a:t>빔 소프트웨어는 미래에도 존재할 선두 제품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06FD80-4B6D-4BA3-8E89-F2C90CB4845A}"/>
              </a:ext>
            </a:extLst>
          </p:cNvPr>
          <p:cNvGrpSpPr/>
          <p:nvPr/>
        </p:nvGrpSpPr>
        <p:grpSpPr>
          <a:xfrm>
            <a:off x="602676" y="2186133"/>
            <a:ext cx="4242374" cy="4310354"/>
            <a:chOff x="221676" y="2186133"/>
            <a:chExt cx="4196745" cy="4310354"/>
          </a:xfrm>
        </p:grpSpPr>
        <p:sp>
          <p:nvSpPr>
            <p:cNvPr id="174" name="양쪽 모서리가 둥근 사각형 81">
              <a:extLst>
                <a:ext uri="{FF2B5EF4-FFF2-40B4-BE49-F238E27FC236}">
                  <a16:creationId xmlns:a16="http://schemas.microsoft.com/office/drawing/2014/main" id="{8107EF3E-6BC8-4B36-B9E0-7AF1D3E24C33}"/>
                </a:ext>
              </a:extLst>
            </p:cNvPr>
            <p:cNvSpPr/>
            <p:nvPr/>
          </p:nvSpPr>
          <p:spPr>
            <a:xfrm>
              <a:off x="22167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75" name="양쪽 모서리가 둥근 사각형 82">
              <a:extLst>
                <a:ext uri="{FF2B5EF4-FFF2-40B4-BE49-F238E27FC236}">
                  <a16:creationId xmlns:a16="http://schemas.microsoft.com/office/drawing/2014/main" id="{AD8367CB-C1A4-4C9C-9DED-9C8DD8CA0ABC}"/>
                </a:ext>
              </a:extLst>
            </p:cNvPr>
            <p:cNvSpPr/>
            <p:nvPr/>
          </p:nvSpPr>
          <p:spPr>
            <a:xfrm>
              <a:off x="22167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가상화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물리 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OS 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백업에 적합한 최우수 제품</a:t>
              </a:r>
            </a:p>
          </p:txBody>
        </p:sp>
        <p:sp>
          <p:nvSpPr>
            <p:cNvPr id="170" name="모서리가 둥근 직사각형 5">
              <a:extLst>
                <a:ext uri="{FF2B5EF4-FFF2-40B4-BE49-F238E27FC236}">
                  <a16:creationId xmlns:a16="http://schemas.microsoft.com/office/drawing/2014/main" id="{D1BB44D2-19A5-452D-B739-42B7A1B4F281}"/>
                </a:ext>
              </a:extLst>
            </p:cNvPr>
            <p:cNvSpPr/>
            <p:nvPr/>
          </p:nvSpPr>
          <p:spPr>
            <a:xfrm>
              <a:off x="27040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01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62" name="Text Box 56">
              <a:extLst>
                <a:ext uri="{FF2B5EF4-FFF2-40B4-BE49-F238E27FC236}">
                  <a16:creationId xmlns:a16="http://schemas.microsoft.com/office/drawing/2014/main" id="{EB826EC3-49B7-4AE4-8E87-56EF6B896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15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외부 기관  평가</a:t>
              </a:r>
            </a:p>
          </p:txBody>
        </p:sp>
        <p:sp>
          <p:nvSpPr>
            <p:cNvPr id="163" name="Text Box 56">
              <a:extLst>
                <a:ext uri="{FF2B5EF4-FFF2-40B4-BE49-F238E27FC236}">
                  <a16:creationId xmlns:a16="http://schemas.microsoft.com/office/drawing/2014/main" id="{9290EE31-6F4C-4C75-A1C7-43858772F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301" y="2942851"/>
              <a:ext cx="39782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주요 리서치 기관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(Gartner, IDC, Ovum)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에서 빔 소프트웨어를 백업 및 데이터 보호분야 소프트웨어 리더로 선정</a:t>
              </a: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D15D5F3-E74B-43DD-B487-E7F5A483FA63}"/>
                </a:ext>
              </a:extLst>
            </p:cNvPr>
            <p:cNvCxnSpPr>
              <a:cxnSpLocks/>
            </p:cNvCxnSpPr>
            <p:nvPr/>
          </p:nvCxnSpPr>
          <p:spPr>
            <a:xfrm>
              <a:off x="27476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177" name="Picture 4">
              <a:extLst>
                <a:ext uri="{FF2B5EF4-FFF2-40B4-BE49-F238E27FC236}">
                  <a16:creationId xmlns:a16="http://schemas.microsoft.com/office/drawing/2014/main" id="{DB08FAA6-B88E-4FB2-BBD2-1BA0CF5B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29" y="4583622"/>
              <a:ext cx="1574394" cy="1696708"/>
            </a:xfrm>
            <a:prstGeom prst="rect">
              <a:avLst/>
            </a:prstGeom>
          </p:spPr>
        </p:pic>
        <p:pic>
          <p:nvPicPr>
            <p:cNvPr id="178" name="Picture 2" descr="Vendor Momentum">
              <a:extLst>
                <a:ext uri="{FF2B5EF4-FFF2-40B4-BE49-F238E27FC236}">
                  <a16:creationId xmlns:a16="http://schemas.microsoft.com/office/drawing/2014/main" id="{A9615AE4-2999-4F28-9113-EE6176898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628" y="4812802"/>
              <a:ext cx="1730468" cy="120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Rectangle 11">
              <a:extLst>
                <a:ext uri="{FF2B5EF4-FFF2-40B4-BE49-F238E27FC236}">
                  <a16:creationId xmlns:a16="http://schemas.microsoft.com/office/drawing/2014/main" id="{39CB3857-3465-4F5D-B876-8CF3BBADEDB0}"/>
                </a:ext>
              </a:extLst>
            </p:cNvPr>
            <p:cNvSpPr/>
            <p:nvPr/>
          </p:nvSpPr>
          <p:spPr bwMode="auto">
            <a:xfrm>
              <a:off x="2385247" y="3752377"/>
              <a:ext cx="197560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3F94698D-24A2-472F-8266-90B503004E12}"/>
                </a:ext>
              </a:extLst>
            </p:cNvPr>
            <p:cNvSpPr/>
            <p:nvPr/>
          </p:nvSpPr>
          <p:spPr bwMode="auto">
            <a:xfrm>
              <a:off x="2837577" y="3587775"/>
              <a:ext cx="1077180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1" name="Rectangle 7">
              <a:extLst>
                <a:ext uri="{FF2B5EF4-FFF2-40B4-BE49-F238E27FC236}">
                  <a16:creationId xmlns:a16="http://schemas.microsoft.com/office/drawing/2014/main" id="{0665BAC8-385E-4A08-AE30-5BEFEEB4196C}"/>
                </a:ext>
              </a:extLst>
            </p:cNvPr>
            <p:cNvSpPr/>
            <p:nvPr/>
          </p:nvSpPr>
          <p:spPr bwMode="auto">
            <a:xfrm>
              <a:off x="270404" y="3752377"/>
              <a:ext cx="197560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2" name="Rectangle 2">
              <a:extLst>
                <a:ext uri="{FF2B5EF4-FFF2-40B4-BE49-F238E27FC236}">
                  <a16:creationId xmlns:a16="http://schemas.microsoft.com/office/drawing/2014/main" id="{05DD4705-F160-4EE4-8BDC-0B1C8B1EF52F}"/>
                </a:ext>
              </a:extLst>
            </p:cNvPr>
            <p:cNvSpPr/>
            <p:nvPr/>
          </p:nvSpPr>
          <p:spPr bwMode="auto">
            <a:xfrm>
              <a:off x="722512" y="3576627"/>
              <a:ext cx="1077180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3" name="Oval 1">
              <a:extLst>
                <a:ext uri="{FF2B5EF4-FFF2-40B4-BE49-F238E27FC236}">
                  <a16:creationId xmlns:a16="http://schemas.microsoft.com/office/drawing/2014/main" id="{6F9EEDF1-8AF1-412E-B1BC-F98CA88029F6}"/>
                </a:ext>
              </a:extLst>
            </p:cNvPr>
            <p:cNvSpPr/>
            <p:nvPr/>
          </p:nvSpPr>
          <p:spPr bwMode="auto">
            <a:xfrm>
              <a:off x="3914757" y="4812802"/>
              <a:ext cx="188380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9" name="Rectangle 17">
              <a:extLst>
                <a:ext uri="{FF2B5EF4-FFF2-40B4-BE49-F238E27FC236}">
                  <a16:creationId xmlns:a16="http://schemas.microsoft.com/office/drawing/2014/main" id="{BE0D88C1-22B6-4498-ACA2-15BF72C25A07}"/>
                </a:ext>
              </a:extLst>
            </p:cNvPr>
            <p:cNvSpPr/>
            <p:nvPr/>
          </p:nvSpPr>
          <p:spPr bwMode="auto">
            <a:xfrm>
              <a:off x="776718" y="3598831"/>
              <a:ext cx="962977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90" name="Picture 16">
              <a:extLst>
                <a:ext uri="{FF2B5EF4-FFF2-40B4-BE49-F238E27FC236}">
                  <a16:creationId xmlns:a16="http://schemas.microsoft.com/office/drawing/2014/main" id="{0AF88E09-717E-4EEA-A2C0-C6E47E515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1" y="3646611"/>
              <a:ext cx="890180" cy="222580"/>
            </a:xfrm>
            <a:prstGeom prst="rect">
              <a:avLst/>
            </a:prstGeom>
          </p:spPr>
        </p:pic>
        <p:pic>
          <p:nvPicPr>
            <p:cNvPr id="185" name="Picture 19">
              <a:extLst>
                <a:ext uri="{FF2B5EF4-FFF2-40B4-BE49-F238E27FC236}">
                  <a16:creationId xmlns:a16="http://schemas.microsoft.com/office/drawing/2014/main" id="{55717581-A67E-4C8C-AA4B-318DBDA7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665" y="3582898"/>
              <a:ext cx="678770" cy="345636"/>
            </a:xfrm>
            <a:prstGeom prst="rect">
              <a:avLst/>
            </a:prstGeom>
          </p:spPr>
        </p:pic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C17A3FA3-758D-4860-A8D1-70869B62EA1B}"/>
                </a:ext>
              </a:extLst>
            </p:cNvPr>
            <p:cNvSpPr/>
            <p:nvPr/>
          </p:nvSpPr>
          <p:spPr>
            <a:xfrm>
              <a:off x="408543" y="4029624"/>
              <a:ext cx="169858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2017 Magic Quadrant for Enterprise Backup and Recovery Software</a:t>
              </a:r>
              <a:endParaRPr lang="en-US" sz="10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87" name="Rectangle 28">
              <a:extLst>
                <a:ext uri="{FF2B5EF4-FFF2-40B4-BE49-F238E27FC236}">
                  <a16:creationId xmlns:a16="http://schemas.microsoft.com/office/drawing/2014/main" id="{2DB1DD2A-35D0-4C8A-A4CD-D88784EB2473}"/>
                </a:ext>
              </a:extLst>
            </p:cNvPr>
            <p:cNvSpPr/>
            <p:nvPr/>
          </p:nvSpPr>
          <p:spPr>
            <a:xfrm>
              <a:off x="2592862" y="4100382"/>
              <a:ext cx="15839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2016H1 Semiannual </a:t>
              </a:r>
              <a:b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Software Tracker Report</a:t>
              </a:r>
            </a:p>
          </p:txBody>
        </p:sp>
        <p:sp>
          <p:nvSpPr>
            <p:cNvPr id="188" name="Oval 1">
              <a:extLst>
                <a:ext uri="{FF2B5EF4-FFF2-40B4-BE49-F238E27FC236}">
                  <a16:creationId xmlns:a16="http://schemas.microsoft.com/office/drawing/2014/main" id="{AC9ADF4C-ACBB-493F-A213-047AAF873D46}"/>
                </a:ext>
              </a:extLst>
            </p:cNvPr>
            <p:cNvSpPr/>
            <p:nvPr/>
          </p:nvSpPr>
          <p:spPr bwMode="auto">
            <a:xfrm>
              <a:off x="1491842" y="5193987"/>
              <a:ext cx="188380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00EE091-AAFF-44F0-B392-364C01F0006E}"/>
                </a:ext>
              </a:extLst>
            </p:cNvPr>
            <p:cNvSpPr txBox="1"/>
            <p:nvPr/>
          </p:nvSpPr>
          <p:spPr>
            <a:xfrm>
              <a:off x="221676" y="3352607"/>
              <a:ext cx="4178349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latin typeface="+mn-ea"/>
                </a:rPr>
                <a:t>가상화 백업 </a:t>
              </a:r>
              <a:r>
                <a:rPr lang="en-US" altLang="ko-KR" sz="1200" b="1" dirty="0">
                  <a:latin typeface="+mn-ea"/>
                </a:rPr>
                <a:t>1</a:t>
              </a:r>
              <a:r>
                <a:rPr lang="ko-KR" altLang="en-US" sz="1200" b="1" dirty="0">
                  <a:latin typeface="+mn-ea"/>
                </a:rPr>
                <a:t>위 제품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9EBCAC-925B-456F-81C5-D851A7894AFF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7CF82A9-5C58-440F-B135-0B9F63A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F326009-7C72-4B81-9355-BE2E34779D8C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700B5B4-BD7E-46A6-824A-28BDD7A40E61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01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320F7DD-8AC0-45D3-A2E4-C7EBB06BA3C0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11AA9-257C-49B2-85BF-E22B5663A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E03F51D-40BB-4FD6-A7CA-41F8AAE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532" y="3847015"/>
            <a:ext cx="3960000" cy="207871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473698E-E8C7-427B-A4F2-D796C9F762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34" y="2039800"/>
            <a:ext cx="657132" cy="7417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196583-5F3C-4D9A-9D2F-316CABAF1E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20" y="2019804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0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제안사는 장애 발생 시 신속한 복구 뿐만 아니라 효과적인 예방정비를 통한 문제발생 요소 해결 및 제품의 안정적인 운영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지속적인 기술지원 및 업그레이드 지원을 통해 종합적인 유지보수 서비스를 수행합니다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 타 유지보수 사업 조직과 유기적으로 협력하여 신속하게 조치합니다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BB7FEC-854C-45C4-B59E-233E0C570004}"/>
              </a:ext>
            </a:extLst>
          </p:cNvPr>
          <p:cNvGrpSpPr/>
          <p:nvPr/>
        </p:nvGrpSpPr>
        <p:grpSpPr>
          <a:xfrm>
            <a:off x="421019" y="2160000"/>
            <a:ext cx="9170313" cy="4346773"/>
            <a:chOff x="594076" y="2328750"/>
            <a:chExt cx="8839901" cy="417802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B8FF52F-BFFF-4714-960B-F8BD12EBE39D}"/>
                </a:ext>
              </a:extLst>
            </p:cNvPr>
            <p:cNvGrpSpPr/>
            <p:nvPr/>
          </p:nvGrpSpPr>
          <p:grpSpPr>
            <a:xfrm>
              <a:off x="594077" y="3871084"/>
              <a:ext cx="8666075" cy="488190"/>
              <a:chOff x="584199" y="4482680"/>
              <a:chExt cx="8194982" cy="436113"/>
            </a:xfrm>
          </p:grpSpPr>
          <p:pic>
            <p:nvPicPr>
              <p:cNvPr id="107" name="Picture 4" descr="I:\Users\Administrator\Desktop\Untitled-2.png">
                <a:extLst>
                  <a:ext uri="{FF2B5EF4-FFF2-40B4-BE49-F238E27FC236}">
                    <a16:creationId xmlns:a16="http://schemas.microsoft.com/office/drawing/2014/main" id="{C419DFCB-0F86-4925-97F7-F77591EC8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111"/>
              <a:stretch/>
            </p:blipFill>
            <p:spPr bwMode="auto">
              <a:xfrm>
                <a:off x="584199" y="4482680"/>
                <a:ext cx="2767778" cy="436113"/>
              </a:xfrm>
              <a:prstGeom prst="rect">
                <a:avLst/>
              </a:prstGeom>
              <a:noFill/>
            </p:spPr>
          </p:pic>
          <p:pic>
            <p:nvPicPr>
              <p:cNvPr id="108" name="Picture 4" descr="I:\Users\Administrator\Desktop\Untitled-2.png">
                <a:extLst>
                  <a:ext uri="{FF2B5EF4-FFF2-40B4-BE49-F238E27FC236}">
                    <a16:creationId xmlns:a16="http://schemas.microsoft.com/office/drawing/2014/main" id="{DF3369F0-0B6A-48D6-ADD8-E3F251FE4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111"/>
              <a:stretch/>
            </p:blipFill>
            <p:spPr bwMode="auto">
              <a:xfrm>
                <a:off x="3318697" y="4482680"/>
                <a:ext cx="2767778" cy="436113"/>
              </a:xfrm>
              <a:prstGeom prst="rect">
                <a:avLst/>
              </a:prstGeom>
              <a:noFill/>
            </p:spPr>
          </p:pic>
          <p:pic>
            <p:nvPicPr>
              <p:cNvPr id="109" name="Picture 4" descr="I:\Users\Administrator\Desktop\Untitled-2.png">
                <a:extLst>
                  <a:ext uri="{FF2B5EF4-FFF2-40B4-BE49-F238E27FC236}">
                    <a16:creationId xmlns:a16="http://schemas.microsoft.com/office/drawing/2014/main" id="{2529D356-4974-476D-9F02-E10FFC4148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817"/>
              <a:stretch/>
            </p:blipFill>
            <p:spPr bwMode="auto">
              <a:xfrm>
                <a:off x="6042847" y="4482680"/>
                <a:ext cx="2736334" cy="436113"/>
              </a:xfrm>
              <a:prstGeom prst="rect">
                <a:avLst/>
              </a:prstGeom>
              <a:noFill/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27DEE97-8247-47BF-8D34-96AE935D1657}"/>
                </a:ext>
              </a:extLst>
            </p:cNvPr>
            <p:cNvGrpSpPr/>
            <p:nvPr/>
          </p:nvGrpSpPr>
          <p:grpSpPr>
            <a:xfrm>
              <a:off x="625493" y="3849415"/>
              <a:ext cx="8647940" cy="531524"/>
              <a:chOff x="618674" y="8326239"/>
              <a:chExt cx="9484783" cy="1551938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B57BEA7F-8AC6-4423-AB79-6BA6CE8B0CF7}"/>
                  </a:ext>
                </a:extLst>
              </p:cNvPr>
              <p:cNvSpPr/>
              <p:nvPr/>
            </p:nvSpPr>
            <p:spPr>
              <a:xfrm rot="5400000">
                <a:off x="8367258" y="8141978"/>
                <a:ext cx="1551937" cy="192046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latinLnBrk="0">
                  <a:defRPr/>
                </a:pPr>
                <a:endParaRPr lang="ko-KR" altLang="en-US" sz="20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BEF2DE8-3134-4783-ACC5-944DECE445DD}"/>
                  </a:ext>
                </a:extLst>
              </p:cNvPr>
              <p:cNvSpPr/>
              <p:nvPr/>
            </p:nvSpPr>
            <p:spPr>
              <a:xfrm rot="16200000" flipH="1">
                <a:off x="778441" y="8166472"/>
                <a:ext cx="1551938" cy="1871472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latinLnBrk="0">
                  <a:defRPr/>
                </a:pPr>
                <a:endParaRPr lang="ko-KR" altLang="en-US" sz="20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D9FF15-D3F0-4D33-AD93-7825AB3F960D}"/>
                </a:ext>
              </a:extLst>
            </p:cNvPr>
            <p:cNvGrpSpPr/>
            <p:nvPr/>
          </p:nvGrpSpPr>
          <p:grpSpPr>
            <a:xfrm>
              <a:off x="1925073" y="2843999"/>
              <a:ext cx="6035119" cy="946276"/>
              <a:chOff x="1544072" y="2778919"/>
              <a:chExt cx="6035119" cy="1011356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63A68B71-49BD-4A63-B063-815A509E99A4}"/>
                  </a:ext>
                </a:extLst>
              </p:cNvPr>
              <p:cNvSpPr/>
              <p:nvPr/>
            </p:nvSpPr>
            <p:spPr>
              <a:xfrm>
                <a:off x="1544072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신속한 해결</a:t>
                </a: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6A87A20E-CA84-4036-8A38-2991E9C98FB6}"/>
                  </a:ext>
                </a:extLst>
              </p:cNvPr>
              <p:cNvSpPr/>
              <p:nvPr/>
            </p:nvSpPr>
            <p:spPr>
              <a:xfrm>
                <a:off x="2814000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56A4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전문인력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지원</a:t>
                </a: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A83C693-F286-42A0-A4CB-8C0292398C2B}"/>
                  </a:ext>
                </a:extLst>
              </p:cNvPr>
              <p:cNvSpPr/>
              <p:nvPr/>
            </p:nvSpPr>
            <p:spPr>
              <a:xfrm>
                <a:off x="4083928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24*7</a:t>
                </a:r>
              </a:p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장애 시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신속한 대처</a:t>
                </a:r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8B7F35BD-2186-4832-AA49-A8A90FD36C60}"/>
                  </a:ext>
                </a:extLst>
              </p:cNvPr>
              <p:cNvSpPr/>
              <p:nvPr/>
            </p:nvSpPr>
            <p:spPr>
              <a:xfrm>
                <a:off x="5353855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56A4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시스템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신뢰성 확보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403883A2-DEF2-4CDE-8A2D-F51EC0C40E3C}"/>
                  </a:ext>
                </a:extLst>
              </p:cNvPr>
              <p:cNvSpPr/>
              <p:nvPr/>
            </p:nvSpPr>
            <p:spPr>
              <a:xfrm>
                <a:off x="6623783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효율적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시스템 운영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52E75CE-1D0B-49A5-B1D2-53202321DAAC}"/>
                </a:ext>
              </a:extLst>
            </p:cNvPr>
            <p:cNvGrpSpPr/>
            <p:nvPr/>
          </p:nvGrpSpPr>
          <p:grpSpPr>
            <a:xfrm>
              <a:off x="2110275" y="2328750"/>
              <a:ext cx="5649581" cy="377331"/>
              <a:chOff x="1730711" y="2019487"/>
              <a:chExt cx="5649581" cy="377331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A8AC94-E8B5-4BFD-806D-9284608A5087}"/>
                  </a:ext>
                </a:extLst>
              </p:cNvPr>
              <p:cNvSpPr txBox="1"/>
              <p:nvPr/>
            </p:nvSpPr>
            <p:spPr bwMode="auto">
              <a:xfrm>
                <a:off x="1730711" y="2150597"/>
                <a:ext cx="5649581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1043056" latinLnBrk="0">
                  <a:spcAft>
                    <a:spcPts val="400"/>
                  </a:spcAft>
                  <a:defRPr/>
                </a:pPr>
                <a:r>
                  <a:rPr lang="ko-KR" altLang="en-US" sz="1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B336"/>
                    </a:solidFill>
                    <a:latin typeface="+mn-ea"/>
                  </a:rPr>
                  <a:t>시스템의 안정적인 운영을  위한 적극적 관리 지원</a:t>
                </a:r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0FBB302A-51F6-4BB3-9F3E-5D3CAECA05B9}"/>
                  </a:ext>
                </a:extLst>
              </p:cNvPr>
              <p:cNvGrpSpPr/>
              <p:nvPr/>
            </p:nvGrpSpPr>
            <p:grpSpPr>
              <a:xfrm>
                <a:off x="2174820" y="2019487"/>
                <a:ext cx="4761362" cy="146223"/>
                <a:chOff x="2803951" y="3173598"/>
                <a:chExt cx="5221963" cy="151497"/>
              </a:xfrm>
            </p:grpSpPr>
            <p:pic>
              <p:nvPicPr>
                <p:cNvPr id="119" name="Picture 3">
                  <a:extLst>
                    <a:ext uri="{FF2B5EF4-FFF2-40B4-BE49-F238E27FC236}">
                      <a16:creationId xmlns:a16="http://schemas.microsoft.com/office/drawing/2014/main" id="{030B3FA0-C512-41A7-B0D3-8D605D0849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10800000">
                  <a:off x="7832278" y="3173598"/>
                  <a:ext cx="193636" cy="1514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0" name="Picture 3">
                  <a:extLst>
                    <a:ext uri="{FF2B5EF4-FFF2-40B4-BE49-F238E27FC236}">
                      <a16:creationId xmlns:a16="http://schemas.microsoft.com/office/drawing/2014/main" id="{67655FA5-DDE3-46FE-AA1F-BB0DE29177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803951" y="3173598"/>
                  <a:ext cx="193636" cy="1514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sp>
          <p:nvSpPr>
            <p:cNvPr id="137" name="양쪽 모서리가 둥근 사각형 18">
              <a:extLst>
                <a:ext uri="{FF2B5EF4-FFF2-40B4-BE49-F238E27FC236}">
                  <a16:creationId xmlns:a16="http://schemas.microsoft.com/office/drawing/2014/main" id="{2F21360B-C25B-4DF5-B1B6-1BA74ECED98C}"/>
                </a:ext>
              </a:extLst>
            </p:cNvPr>
            <p:cNvSpPr/>
            <p:nvPr/>
          </p:nvSpPr>
          <p:spPr>
            <a:xfrm>
              <a:off x="594077" y="4368209"/>
              <a:ext cx="4277289" cy="1126281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8" name="양쪽 모서리가 둥근 사각형 19">
              <a:extLst>
                <a:ext uri="{FF2B5EF4-FFF2-40B4-BE49-F238E27FC236}">
                  <a16:creationId xmlns:a16="http://schemas.microsoft.com/office/drawing/2014/main" id="{CBDB4EC8-78C8-4ACE-8F82-7BD1D34CA9EC}"/>
                </a:ext>
              </a:extLst>
            </p:cNvPr>
            <p:cNvSpPr/>
            <p:nvPr/>
          </p:nvSpPr>
          <p:spPr>
            <a:xfrm>
              <a:off x="594076" y="4364105"/>
              <a:ext cx="4277290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장애 해소</a:t>
              </a:r>
            </a:p>
          </p:txBody>
        </p:sp>
        <p:sp>
          <p:nvSpPr>
            <p:cNvPr id="139" name="양쪽 모서리가 둥근 사각형 20">
              <a:extLst>
                <a:ext uri="{FF2B5EF4-FFF2-40B4-BE49-F238E27FC236}">
                  <a16:creationId xmlns:a16="http://schemas.microsoft.com/office/drawing/2014/main" id="{43CC2DEB-C7C2-4C86-9170-CC166DBD236F}"/>
                </a:ext>
              </a:extLst>
            </p:cNvPr>
            <p:cNvSpPr/>
            <p:nvPr/>
          </p:nvSpPr>
          <p:spPr>
            <a:xfrm>
              <a:off x="667995" y="4691631"/>
              <a:ext cx="4129452" cy="63094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수시 예방점검으로 사전 장애 예방 및 장애 발생시 신속한 대처로 장애 파급효과 최소화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장애 유형분석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DB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를 구축하여 동일장애 발생 최소화 및 일관적인 장애 대처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장애 발생시 유지관리 지원조직을 통한 신속한 대처</a:t>
              </a:r>
            </a:p>
          </p:txBody>
        </p:sp>
        <p:sp>
          <p:nvSpPr>
            <p:cNvPr id="140" name="양쪽 모서리가 둥근 사각형 22">
              <a:extLst>
                <a:ext uri="{FF2B5EF4-FFF2-40B4-BE49-F238E27FC236}">
                  <a16:creationId xmlns:a16="http://schemas.microsoft.com/office/drawing/2014/main" id="{9A13C7F1-6557-4B76-A5C6-14C837F3B847}"/>
                </a:ext>
              </a:extLst>
            </p:cNvPr>
            <p:cNvSpPr/>
            <p:nvPr/>
          </p:nvSpPr>
          <p:spPr>
            <a:xfrm>
              <a:off x="4995849" y="4368209"/>
              <a:ext cx="4266185" cy="1126281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41" name="양쪽 모서리가 둥근 사각형 23">
              <a:extLst>
                <a:ext uri="{FF2B5EF4-FFF2-40B4-BE49-F238E27FC236}">
                  <a16:creationId xmlns:a16="http://schemas.microsoft.com/office/drawing/2014/main" id="{AD2ED294-E0C4-4F42-8192-73E6BA667D8F}"/>
                </a:ext>
              </a:extLst>
            </p:cNvPr>
            <p:cNvSpPr/>
            <p:nvPr/>
          </p:nvSpPr>
          <p:spPr>
            <a:xfrm>
              <a:off x="4995848" y="4364105"/>
              <a:ext cx="4266186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 운영지원</a:t>
              </a:r>
            </a:p>
          </p:txBody>
        </p:sp>
        <p:sp>
          <p:nvSpPr>
            <p:cNvPr id="142" name="양쪽 모서리가 둥근 사각형 24">
              <a:extLst>
                <a:ext uri="{FF2B5EF4-FFF2-40B4-BE49-F238E27FC236}">
                  <a16:creationId xmlns:a16="http://schemas.microsoft.com/office/drawing/2014/main" id="{BABB2573-5479-4C8F-9B01-768042281116}"/>
                </a:ext>
              </a:extLst>
            </p:cNvPr>
            <p:cNvSpPr/>
            <p:nvPr/>
          </p:nvSpPr>
          <p:spPr>
            <a:xfrm>
              <a:off x="5069577" y="4691631"/>
              <a:ext cx="4118731" cy="669414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시스템 운영자 및 업무 담당자를 위한 기술자문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최신 기술 반영한 패치 및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HW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환경 변경에 의한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SW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구성 변경 등의 기술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유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·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무상 유지관리 기술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24*7*365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상시 지원 체계 유지</a:t>
              </a:r>
            </a:p>
          </p:txBody>
        </p:sp>
        <p:sp>
          <p:nvSpPr>
            <p:cNvPr id="125" name="양쪽 모서리가 둥근 사각형 30">
              <a:extLst>
                <a:ext uri="{FF2B5EF4-FFF2-40B4-BE49-F238E27FC236}">
                  <a16:creationId xmlns:a16="http://schemas.microsoft.com/office/drawing/2014/main" id="{E1313F99-73AE-4A0E-AAB1-8B0DCBC0D85D}"/>
                </a:ext>
              </a:extLst>
            </p:cNvPr>
            <p:cNvSpPr/>
            <p:nvPr/>
          </p:nvSpPr>
          <p:spPr>
            <a:xfrm>
              <a:off x="3534767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6" name="양쪽 모서리가 둥근 사각형 31">
              <a:extLst>
                <a:ext uri="{FF2B5EF4-FFF2-40B4-BE49-F238E27FC236}">
                  <a16:creationId xmlns:a16="http://schemas.microsoft.com/office/drawing/2014/main" id="{47EE67D6-8B12-4BA4-8971-2955C377ED23}"/>
                </a:ext>
              </a:extLst>
            </p:cNvPr>
            <p:cNvSpPr/>
            <p:nvPr/>
          </p:nvSpPr>
          <p:spPr>
            <a:xfrm>
              <a:off x="3534766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관련기술</a:t>
              </a:r>
            </a:p>
          </p:txBody>
        </p:sp>
        <p:sp>
          <p:nvSpPr>
            <p:cNvPr id="127" name="양쪽 모서리가 둥근 사각형 32">
              <a:extLst>
                <a:ext uri="{FF2B5EF4-FFF2-40B4-BE49-F238E27FC236}">
                  <a16:creationId xmlns:a16="http://schemas.microsoft.com/office/drawing/2014/main" id="{979D7EB6-98B1-491A-A843-8D284258E407}"/>
                </a:ext>
              </a:extLst>
            </p:cNvPr>
            <p:cNvSpPr/>
            <p:nvPr/>
          </p:nvSpPr>
          <p:spPr>
            <a:xfrm>
              <a:off x="3620021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구축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이관</a:t>
              </a:r>
            </a:p>
          </p:txBody>
        </p:sp>
        <p:sp>
          <p:nvSpPr>
            <p:cNvPr id="128" name="양쪽 모서리가 둥근 사각형 33">
              <a:extLst>
                <a:ext uri="{FF2B5EF4-FFF2-40B4-BE49-F238E27FC236}">
                  <a16:creationId xmlns:a16="http://schemas.microsoft.com/office/drawing/2014/main" id="{E6041846-75A7-4C5D-99B7-033E242993E3}"/>
                </a:ext>
              </a:extLst>
            </p:cNvPr>
            <p:cNvSpPr/>
            <p:nvPr/>
          </p:nvSpPr>
          <p:spPr>
            <a:xfrm>
              <a:off x="6461432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9" name="양쪽 모서리가 둥근 사각형 34">
              <a:extLst>
                <a:ext uri="{FF2B5EF4-FFF2-40B4-BE49-F238E27FC236}">
                  <a16:creationId xmlns:a16="http://schemas.microsoft.com/office/drawing/2014/main" id="{0F1AF7C8-8284-4CD0-8CA1-6AC74724A290}"/>
                </a:ext>
              </a:extLst>
            </p:cNvPr>
            <p:cNvSpPr/>
            <p:nvPr/>
          </p:nvSpPr>
          <p:spPr>
            <a:xfrm>
              <a:off x="6461431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인적자원</a:t>
              </a:r>
            </a:p>
          </p:txBody>
        </p:sp>
        <p:sp>
          <p:nvSpPr>
            <p:cNvPr id="130" name="양쪽 모서리가 둥근 사각형 35">
              <a:extLst>
                <a:ext uri="{FF2B5EF4-FFF2-40B4-BE49-F238E27FC236}">
                  <a16:creationId xmlns:a16="http://schemas.microsoft.com/office/drawing/2014/main" id="{BEC90949-9690-4B43-B3A2-744F876BC0F3}"/>
                </a:ext>
              </a:extLst>
            </p:cNvPr>
            <p:cNvSpPr/>
            <p:nvPr/>
          </p:nvSpPr>
          <p:spPr>
            <a:xfrm>
              <a:off x="6558947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지속적인 교육 훈련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중점지원사항 교육</a:t>
              </a:r>
            </a:p>
          </p:txBody>
        </p:sp>
        <p:sp>
          <p:nvSpPr>
            <p:cNvPr id="131" name="양쪽 모서리가 둥근 사각형 36">
              <a:extLst>
                <a:ext uri="{FF2B5EF4-FFF2-40B4-BE49-F238E27FC236}">
                  <a16:creationId xmlns:a16="http://schemas.microsoft.com/office/drawing/2014/main" id="{5B0583DB-05C3-4C6A-9C33-D34A09823990}"/>
                </a:ext>
              </a:extLst>
            </p:cNvPr>
            <p:cNvSpPr/>
            <p:nvPr/>
          </p:nvSpPr>
          <p:spPr>
            <a:xfrm>
              <a:off x="594078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2" name="양쪽 모서리가 둥근 사각형 37">
              <a:extLst>
                <a:ext uri="{FF2B5EF4-FFF2-40B4-BE49-F238E27FC236}">
                  <a16:creationId xmlns:a16="http://schemas.microsoft.com/office/drawing/2014/main" id="{3E3D965A-E245-40C1-9145-0E08ABE01F53}"/>
                </a:ext>
              </a:extLst>
            </p:cNvPr>
            <p:cNvSpPr/>
            <p:nvPr/>
          </p:nvSpPr>
          <p:spPr>
            <a:xfrm>
              <a:off x="594077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사후 관리 계획</a:t>
              </a:r>
            </a:p>
          </p:txBody>
        </p:sp>
        <p:sp>
          <p:nvSpPr>
            <p:cNvPr id="133" name="양쪽 모서리가 둥근 사각형 38">
              <a:extLst>
                <a:ext uri="{FF2B5EF4-FFF2-40B4-BE49-F238E27FC236}">
                  <a16:creationId xmlns:a16="http://schemas.microsoft.com/office/drawing/2014/main" id="{F6DDDC6E-014D-464A-9115-664344221D68}"/>
                </a:ext>
              </a:extLst>
            </p:cNvPr>
            <p:cNvSpPr/>
            <p:nvPr/>
          </p:nvSpPr>
          <p:spPr>
            <a:xfrm>
              <a:off x="667072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비상계획 수립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신속장애처리 절차수립</a:t>
              </a:r>
            </a:p>
          </p:txBody>
        </p:sp>
        <p:sp>
          <p:nvSpPr>
            <p:cNvPr id="134" name="양쪽 모서리가 둥근 사각형 55">
              <a:extLst>
                <a:ext uri="{FF2B5EF4-FFF2-40B4-BE49-F238E27FC236}">
                  <a16:creationId xmlns:a16="http://schemas.microsoft.com/office/drawing/2014/main" id="{F5BD1BF1-D08F-4EE3-8CC5-8238F31F39FA}"/>
                </a:ext>
              </a:extLst>
            </p:cNvPr>
            <p:cNvSpPr/>
            <p:nvPr/>
          </p:nvSpPr>
          <p:spPr>
            <a:xfrm>
              <a:off x="4809667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운영지원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튜닝</a:t>
              </a:r>
            </a:p>
          </p:txBody>
        </p:sp>
        <p:sp>
          <p:nvSpPr>
            <p:cNvPr id="135" name="양쪽 모서리가 둥근 사각형 56">
              <a:extLst>
                <a:ext uri="{FF2B5EF4-FFF2-40B4-BE49-F238E27FC236}">
                  <a16:creationId xmlns:a16="http://schemas.microsoft.com/office/drawing/2014/main" id="{1E5600B1-0D71-4B54-BE2C-40CFFD6BDB06}"/>
                </a:ext>
              </a:extLst>
            </p:cNvPr>
            <p:cNvSpPr/>
            <p:nvPr/>
          </p:nvSpPr>
          <p:spPr>
            <a:xfrm>
              <a:off x="7919634" y="5964975"/>
              <a:ext cx="1514343" cy="13849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조직적 유지관리</a:t>
              </a:r>
            </a:p>
          </p:txBody>
        </p:sp>
        <p:sp>
          <p:nvSpPr>
            <p:cNvPr id="136" name="양쪽 모서리가 둥근 사각형 71">
              <a:extLst>
                <a:ext uri="{FF2B5EF4-FFF2-40B4-BE49-F238E27FC236}">
                  <a16:creationId xmlns:a16="http://schemas.microsoft.com/office/drawing/2014/main" id="{9AADAAB7-C237-45FF-BBE1-4B313DB9BFE8}"/>
                </a:ext>
              </a:extLst>
            </p:cNvPr>
            <p:cNvSpPr/>
            <p:nvPr/>
          </p:nvSpPr>
          <p:spPr>
            <a:xfrm>
              <a:off x="2052092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수시 예방점검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예방정비</a:t>
              </a:r>
            </a:p>
          </p:txBody>
        </p:sp>
        <p:pic>
          <p:nvPicPr>
            <p:cNvPr id="143" name="Picture 289" descr="화살표">
              <a:extLst>
                <a:ext uri="{FF2B5EF4-FFF2-40B4-BE49-F238E27FC236}">
                  <a16:creationId xmlns:a16="http://schemas.microsoft.com/office/drawing/2014/main" id="{DAAF12D4-E8F6-480B-8631-61D494D9E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4194" t="70580" r="14194"/>
            <a:stretch>
              <a:fillRect/>
            </a:stretch>
          </p:blipFill>
          <p:spPr bwMode="auto">
            <a:xfrm>
              <a:off x="4443643" y="3865722"/>
              <a:ext cx="985719" cy="569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073242-FF2F-44AB-AFFA-AF68656B5135}"/>
              </a:ext>
            </a:extLst>
          </p:cNvPr>
          <p:cNvSpPr/>
          <p:nvPr/>
        </p:nvSpPr>
        <p:spPr>
          <a:xfrm>
            <a:off x="3041073" y="1761135"/>
            <a:ext cx="380311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효율적인 운영 능력 및 신속한 위기대처 능력 배양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16A32-2622-4460-8769-8228CEB03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915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74352"/>
            <a:ext cx="9468058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효율적인 유지관리를 위해 통합 유지보수 지원조직을 통한 서비스 체계를 구축합니다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위해 분야별 전담 유지보수 지원조직을 구성하고 비상연락망을 구축함으로써 장애 발생을 사전에 예방함은 물론 장애 발생시 신속히 대처하여 납품된 제품을 안정적으로 운영하도록 지원합니다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1E05D-A9EC-435C-8B01-50F312CAD288}"/>
              </a:ext>
            </a:extLst>
          </p:cNvPr>
          <p:cNvSpPr/>
          <p:nvPr/>
        </p:nvSpPr>
        <p:spPr>
          <a:xfrm>
            <a:off x="1898944" y="1761508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유지보수 수행 조직도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19B138-2DCB-4A94-81E2-28515169F3A4}"/>
              </a:ext>
            </a:extLst>
          </p:cNvPr>
          <p:cNvSpPr/>
          <p:nvPr/>
        </p:nvSpPr>
        <p:spPr>
          <a:xfrm>
            <a:off x="6217896" y="1759855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유지보수 조직 역할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9F95AB-E247-479E-B105-4479A9D1533B}"/>
              </a:ext>
            </a:extLst>
          </p:cNvPr>
          <p:cNvGrpSpPr/>
          <p:nvPr/>
        </p:nvGrpSpPr>
        <p:grpSpPr>
          <a:xfrm>
            <a:off x="505149" y="2312989"/>
            <a:ext cx="4339901" cy="4068761"/>
            <a:chOff x="752838" y="2312989"/>
            <a:chExt cx="4092212" cy="4068761"/>
          </a:xfrm>
        </p:grpSpPr>
        <p:sp>
          <p:nvSpPr>
            <p:cNvPr id="68" name="모서리가 둥근 직사각형 91">
              <a:extLst>
                <a:ext uri="{FF2B5EF4-FFF2-40B4-BE49-F238E27FC236}">
                  <a16:creationId xmlns:a16="http://schemas.microsoft.com/office/drawing/2014/main" id="{A4E227E8-1A0B-4325-B717-DE3972DEBAE8}"/>
                </a:ext>
              </a:extLst>
            </p:cNvPr>
            <p:cNvSpPr/>
            <p:nvPr/>
          </p:nvSpPr>
          <p:spPr>
            <a:xfrm>
              <a:off x="752838" y="2312989"/>
              <a:ext cx="4092212" cy="4068761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8" name="모서리가 둥근 직사각형 24">
              <a:extLst>
                <a:ext uri="{FF2B5EF4-FFF2-40B4-BE49-F238E27FC236}">
                  <a16:creationId xmlns:a16="http://schemas.microsoft.com/office/drawing/2014/main" id="{2864E6FF-F6D7-45C5-8D33-9FC7753D5AB1}"/>
                </a:ext>
              </a:extLst>
            </p:cNvPr>
            <p:cNvSpPr/>
            <p:nvPr/>
          </p:nvSpPr>
          <p:spPr bwMode="auto">
            <a:xfrm>
              <a:off x="814444" y="4427924"/>
              <a:ext cx="3969001" cy="160138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000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69" name="모서리가 둥근 직사각형 25">
              <a:extLst>
                <a:ext uri="{FF2B5EF4-FFF2-40B4-BE49-F238E27FC236}">
                  <a16:creationId xmlns:a16="http://schemas.microsoft.com/office/drawing/2014/main" id="{844F7EC4-876D-4C0D-9144-73A5A2C2EE7A}"/>
                </a:ext>
              </a:extLst>
            </p:cNvPr>
            <p:cNvSpPr/>
            <p:nvPr/>
          </p:nvSpPr>
          <p:spPr bwMode="auto">
            <a:xfrm>
              <a:off x="814444" y="2552814"/>
              <a:ext cx="3969001" cy="141764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2800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76" name="Rectangle 434" descr="chart">
              <a:extLst>
                <a:ext uri="{FF2B5EF4-FFF2-40B4-BE49-F238E27FC236}">
                  <a16:creationId xmlns:a16="http://schemas.microsoft.com/office/drawing/2014/main" id="{C9EBBEF7-DCC2-4954-9D23-924F9CDD67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32651" y="3016153"/>
              <a:ext cx="1213955" cy="270212"/>
            </a:xfrm>
            <a:prstGeom prst="rect">
              <a:avLst/>
            </a:prstGeom>
            <a:solidFill>
              <a:srgbClr val="00B336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1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운영 </a:t>
              </a:r>
              <a:r>
                <a:rPr lang="en-US" altLang="ko-KR" sz="11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PM</a:t>
              </a:r>
            </a:p>
          </p:txBody>
        </p:sp>
        <p:sp>
          <p:nvSpPr>
            <p:cNvPr id="177" name="Rectangle 418" descr="Open">
              <a:extLst>
                <a:ext uri="{FF2B5EF4-FFF2-40B4-BE49-F238E27FC236}">
                  <a16:creationId xmlns:a16="http://schemas.microsoft.com/office/drawing/2014/main" id="{064190FA-5704-4CFF-94E1-0B1F89379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266" y="3662833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스토리지 담당</a:t>
              </a:r>
            </a:p>
          </p:txBody>
        </p:sp>
        <p:sp>
          <p:nvSpPr>
            <p:cNvPr id="178" name="Rectangle 418" descr="Open">
              <a:extLst>
                <a:ext uri="{FF2B5EF4-FFF2-40B4-BE49-F238E27FC236}">
                  <a16:creationId xmlns:a16="http://schemas.microsoft.com/office/drawing/2014/main" id="{3F62A97E-D62A-48F5-A34F-0B1958246B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18437" y="3661826"/>
              <a:ext cx="822942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서버 담당</a:t>
              </a:r>
            </a:p>
          </p:txBody>
        </p:sp>
        <p:cxnSp>
          <p:nvCxnSpPr>
            <p:cNvPr id="179" name="꺾인 연결선 35">
              <a:extLst>
                <a:ext uri="{FF2B5EF4-FFF2-40B4-BE49-F238E27FC236}">
                  <a16:creationId xmlns:a16="http://schemas.microsoft.com/office/drawing/2014/main" id="{66819E94-A827-40C2-971C-71AE9CDE8F57}"/>
                </a:ext>
              </a:extLst>
            </p:cNvPr>
            <p:cNvCxnSpPr>
              <a:stCxn id="177" idx="0"/>
              <a:endCxn id="181" idx="0"/>
            </p:cNvCxnSpPr>
            <p:nvPr/>
          </p:nvCxnSpPr>
          <p:spPr>
            <a:xfrm rot="5400000" flipH="1" flipV="1">
              <a:off x="2829403" y="2718160"/>
              <a:ext cx="1007" cy="1888341"/>
            </a:xfrm>
            <a:prstGeom prst="bentConnector3">
              <a:avLst>
                <a:gd name="adj1" fmla="val 19571891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91DD7B8-E0BE-4573-B3B3-49526CF0D7A5}"/>
                </a:ext>
              </a:extLst>
            </p:cNvPr>
            <p:cNvCxnSpPr/>
            <p:nvPr/>
          </p:nvCxnSpPr>
          <p:spPr>
            <a:xfrm>
              <a:off x="2835558" y="3274902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181" name="Rectangle 418" descr="Open">
              <a:extLst>
                <a:ext uri="{FF2B5EF4-FFF2-40B4-BE49-F238E27FC236}">
                  <a16:creationId xmlns:a16="http://schemas.microsoft.com/office/drawing/2014/main" id="{FF262E7D-0849-47BF-BFD7-16EA02F6DE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62608" y="3661826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백업</a:t>
              </a:r>
              <a:r>
                <a:rPr lang="en-US" altLang="ko-KR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</a:t>
              </a: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담당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1536DFFA-BDA8-4580-9D6E-A0BEF86E4CCA}"/>
                </a:ext>
              </a:extLst>
            </p:cNvPr>
            <p:cNvGrpSpPr/>
            <p:nvPr/>
          </p:nvGrpSpPr>
          <p:grpSpPr>
            <a:xfrm>
              <a:off x="1460650" y="3867496"/>
              <a:ext cx="2647792" cy="697669"/>
              <a:chOff x="1154858" y="3631464"/>
              <a:chExt cx="2926059" cy="823536"/>
            </a:xfrm>
          </p:grpSpPr>
          <p:sp>
            <p:nvSpPr>
              <p:cNvPr id="183" name="TextBox 13">
                <a:extLst>
                  <a:ext uri="{FF2B5EF4-FFF2-40B4-BE49-F238E27FC236}">
                    <a16:creationId xmlns:a16="http://schemas.microsoft.com/office/drawing/2014/main" id="{792BAF8F-5E68-40B0-A162-08092B2824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4858" y="3895581"/>
                <a:ext cx="1208589" cy="309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defTabSz="104305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Arial" pitchFamily="34" charset="0"/>
                  </a:rPr>
                  <a:t>유지보수 요청</a:t>
                </a:r>
              </a:p>
            </p:txBody>
          </p:sp>
          <p:sp>
            <p:nvSpPr>
              <p:cNvPr id="184" name="오른쪽 화살표 62">
                <a:extLst>
                  <a:ext uri="{FF2B5EF4-FFF2-40B4-BE49-F238E27FC236}">
                    <a16:creationId xmlns:a16="http://schemas.microsoft.com/office/drawing/2014/main" id="{EEA0519C-03D3-47EE-90DF-C1B67EEA8C97}"/>
                  </a:ext>
                </a:extLst>
              </p:cNvPr>
              <p:cNvSpPr/>
              <p:nvPr/>
            </p:nvSpPr>
            <p:spPr bwMode="auto">
              <a:xfrm rot="5400000">
                <a:off x="2057746" y="3876009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240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+mn-ea"/>
                </a:endParaRPr>
              </a:p>
            </p:txBody>
          </p:sp>
          <p:sp>
            <p:nvSpPr>
              <p:cNvPr id="185" name="오른쪽 화살표 63">
                <a:extLst>
                  <a:ext uri="{FF2B5EF4-FFF2-40B4-BE49-F238E27FC236}">
                    <a16:creationId xmlns:a16="http://schemas.microsoft.com/office/drawing/2014/main" id="{F4E7E52E-CAE7-41E4-9AED-DF309F58DF0E}"/>
                  </a:ext>
                </a:extLst>
              </p:cNvPr>
              <p:cNvSpPr/>
              <p:nvPr/>
            </p:nvSpPr>
            <p:spPr bwMode="auto">
              <a:xfrm rot="16200000" flipV="1">
                <a:off x="2421686" y="4039765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240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+mn-ea"/>
                </a:endParaRPr>
              </a:p>
            </p:txBody>
          </p:sp>
          <p:sp>
            <p:nvSpPr>
              <p:cNvPr id="186" name="TextBox 13">
                <a:extLst>
                  <a:ext uri="{FF2B5EF4-FFF2-40B4-BE49-F238E27FC236}">
                    <a16:creationId xmlns:a16="http://schemas.microsoft.com/office/drawing/2014/main" id="{5C4FAB67-4AAA-46B2-BF9E-289411640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2328" y="3895581"/>
                <a:ext cx="1208589" cy="309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defTabSz="104305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Arial" pitchFamily="34" charset="0"/>
                  </a:rPr>
                  <a:t>유지보수 지원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0D5711-E4FE-43DE-A014-97DE2F1EAC11}"/>
                </a:ext>
              </a:extLst>
            </p:cNvPr>
            <p:cNvGrpSpPr/>
            <p:nvPr/>
          </p:nvGrpSpPr>
          <p:grpSpPr>
            <a:xfrm>
              <a:off x="1002068" y="5115104"/>
              <a:ext cx="3664847" cy="812272"/>
              <a:chOff x="630729" y="5368162"/>
              <a:chExt cx="3664847" cy="743930"/>
            </a:xfrm>
          </p:grpSpPr>
          <p:sp>
            <p:nvSpPr>
              <p:cNvPr id="190" name="모서리가 둥근 직사각형 41">
                <a:extLst>
                  <a:ext uri="{FF2B5EF4-FFF2-40B4-BE49-F238E27FC236}">
                    <a16:creationId xmlns:a16="http://schemas.microsoft.com/office/drawing/2014/main" id="{77F1AA2B-B94D-4B23-B883-6BA69577B835}"/>
                  </a:ext>
                </a:extLst>
              </p:cNvPr>
              <p:cNvSpPr/>
              <p:nvPr/>
            </p:nvSpPr>
            <p:spPr>
              <a:xfrm>
                <a:off x="945900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유지보수팀</a:t>
                </a:r>
              </a:p>
            </p:txBody>
          </p:sp>
          <p:sp>
            <p:nvSpPr>
              <p:cNvPr id="191" name="모서리가 둥근 직사각형 43">
                <a:extLst>
                  <a:ext uri="{FF2B5EF4-FFF2-40B4-BE49-F238E27FC236}">
                    <a16:creationId xmlns:a16="http://schemas.microsoft.com/office/drawing/2014/main" id="{C7659F3F-C3E8-4D14-BED1-CBD5FC5E0E4A}"/>
                  </a:ext>
                </a:extLst>
              </p:cNvPr>
              <p:cNvSpPr/>
              <p:nvPr/>
            </p:nvSpPr>
            <p:spPr>
              <a:xfrm>
                <a:off x="3105459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유지보수협력팀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D6E6B5A3-EBE9-4F89-9E60-A316B51DBEA9}"/>
                  </a:ext>
                </a:extLst>
              </p:cNvPr>
              <p:cNvSpPr/>
              <p:nvPr/>
            </p:nvSpPr>
            <p:spPr>
              <a:xfrm>
                <a:off x="63072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수행팀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BA9F4902-1EA4-431D-AF79-E4E531505ECC}"/>
                  </a:ext>
                </a:extLst>
              </p:cNvPr>
              <p:cNvSpPr/>
              <p:nvPr/>
            </p:nvSpPr>
            <p:spPr>
              <a:xfrm>
                <a:off x="125353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 err="1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헬프</a:t>
                </a:r>
                <a:endParaRPr kumimoji="1" lang="en-US" altLang="ko-KR" sz="1000" kern="0" dirty="0">
                  <a:solidFill>
                    <a:srgbClr val="000000"/>
                  </a:solidFill>
                  <a:latin typeface="+mn-ea"/>
                  <a:cs typeface="Arial" pitchFamily="34" charset="0"/>
                </a:endParaRP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데스크</a:t>
                </a:r>
                <a:endParaRPr kumimoji="1" lang="en-US" altLang="ko-KR" sz="1000" kern="0" dirty="0">
                  <a:solidFill>
                    <a:srgbClr val="00000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B69C2891-9DD1-4454-8D83-99A773FAF85A}"/>
                  </a:ext>
                </a:extLst>
              </p:cNvPr>
              <p:cNvSpPr/>
              <p:nvPr/>
            </p:nvSpPr>
            <p:spPr>
              <a:xfrm>
                <a:off x="1872745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기술</a:t>
                </a: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/</a:t>
                </a: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교육 지원</a:t>
                </a: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9A71522D-4A9B-472E-BDC2-9331591CBAAF}"/>
                  </a:ext>
                </a:extLst>
              </p:cNvPr>
              <p:cNvSpPr/>
              <p:nvPr/>
            </p:nvSpPr>
            <p:spPr>
              <a:xfrm>
                <a:off x="310066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HW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56F813F0-AB16-47F5-8363-3BCCC0F8AD11}"/>
                  </a:ext>
                </a:extLst>
              </p:cNvPr>
              <p:cNvSpPr/>
              <p:nvPr/>
            </p:nvSpPr>
            <p:spPr>
              <a:xfrm>
                <a:off x="371988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SW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cxnSp>
            <p:nvCxnSpPr>
              <p:cNvPr id="197" name="꺾인 연결선 49">
                <a:extLst>
                  <a:ext uri="{FF2B5EF4-FFF2-40B4-BE49-F238E27FC236}">
                    <a16:creationId xmlns:a16="http://schemas.microsoft.com/office/drawing/2014/main" id="{F38E707C-E34F-4CD2-A08C-D58DED93F1A4}"/>
                  </a:ext>
                </a:extLst>
              </p:cNvPr>
              <p:cNvCxnSpPr>
                <a:endCxn id="191" idx="0"/>
              </p:cNvCxnSpPr>
              <p:nvPr/>
            </p:nvCxnSpPr>
            <p:spPr>
              <a:xfrm rot="16200000" flipH="1">
                <a:off x="3075304" y="4898513"/>
                <a:ext cx="155564" cy="109486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198" name="꺾인 연결선 50">
                <a:extLst>
                  <a:ext uri="{FF2B5EF4-FFF2-40B4-BE49-F238E27FC236}">
                    <a16:creationId xmlns:a16="http://schemas.microsoft.com/office/drawing/2014/main" id="{E075C97F-5C21-436D-8C04-E3880819F37D}"/>
                  </a:ext>
                </a:extLst>
              </p:cNvPr>
              <p:cNvCxnSpPr>
                <a:endCxn id="190" idx="0"/>
              </p:cNvCxnSpPr>
              <p:nvPr/>
            </p:nvCxnSpPr>
            <p:spPr>
              <a:xfrm rot="5400000">
                <a:off x="1995526" y="4913596"/>
                <a:ext cx="155564" cy="1064696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199" name="꺾인 연결선 51">
                <a:extLst>
                  <a:ext uri="{FF2B5EF4-FFF2-40B4-BE49-F238E27FC236}">
                    <a16:creationId xmlns:a16="http://schemas.microsoft.com/office/drawing/2014/main" id="{5BADAD74-EC4E-4FD5-AC2E-549F31377EFD}"/>
                  </a:ext>
                </a:extLst>
              </p:cNvPr>
              <p:cNvCxnSpPr>
                <a:stCxn id="190" idx="2"/>
                <a:endCxn id="192" idx="0"/>
              </p:cNvCxnSpPr>
              <p:nvPr/>
            </p:nvCxnSpPr>
            <p:spPr>
              <a:xfrm rot="5400000">
                <a:off x="1172836" y="5440852"/>
                <a:ext cx="113862" cy="622383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0" name="꺾인 연결선 52">
                <a:extLst>
                  <a:ext uri="{FF2B5EF4-FFF2-40B4-BE49-F238E27FC236}">
                    <a16:creationId xmlns:a16="http://schemas.microsoft.com/office/drawing/2014/main" id="{F089911C-7DA3-46B5-B177-AD78A8B9E670}"/>
                  </a:ext>
                </a:extLst>
              </p:cNvPr>
              <p:cNvCxnSpPr>
                <a:stCxn id="190" idx="2"/>
                <a:endCxn id="194" idx="0"/>
              </p:cNvCxnSpPr>
              <p:nvPr/>
            </p:nvCxnSpPr>
            <p:spPr>
              <a:xfrm rot="16200000" flipH="1">
                <a:off x="1793844" y="5442228"/>
                <a:ext cx="113862" cy="61963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1" name="꺾인 연결선 53">
                <a:extLst>
                  <a:ext uri="{FF2B5EF4-FFF2-40B4-BE49-F238E27FC236}">
                    <a16:creationId xmlns:a16="http://schemas.microsoft.com/office/drawing/2014/main" id="{D13B7D55-210F-4BB0-B00B-BA154C1C4300}"/>
                  </a:ext>
                </a:extLst>
              </p:cNvPr>
              <p:cNvCxnSpPr>
                <a:stCxn id="191" idx="2"/>
                <a:endCxn id="195" idx="0"/>
              </p:cNvCxnSpPr>
              <p:nvPr/>
            </p:nvCxnSpPr>
            <p:spPr>
              <a:xfrm rot="5400000">
                <a:off x="3487586" y="5596043"/>
                <a:ext cx="113862" cy="312000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2" name="꺾인 연결선 54">
                <a:extLst>
                  <a:ext uri="{FF2B5EF4-FFF2-40B4-BE49-F238E27FC236}">
                    <a16:creationId xmlns:a16="http://schemas.microsoft.com/office/drawing/2014/main" id="{C3ACD0AB-206F-4D6D-95A8-36125C864A8E}"/>
                  </a:ext>
                </a:extLst>
              </p:cNvPr>
              <p:cNvCxnSpPr>
                <a:stCxn id="191" idx="2"/>
                <a:endCxn id="196" idx="0"/>
              </p:cNvCxnSpPr>
              <p:nvPr/>
            </p:nvCxnSpPr>
            <p:spPr>
              <a:xfrm rot="16200000" flipH="1">
                <a:off x="3797192" y="5598437"/>
                <a:ext cx="113862" cy="30721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605E511C-9F6A-46D8-A5BA-A6880D68FA39}"/>
                  </a:ext>
                </a:extLst>
              </p:cNvPr>
              <p:cNvCxnSpPr>
                <a:stCxn id="190" idx="2"/>
                <a:endCxn id="193" idx="0"/>
              </p:cNvCxnSpPr>
              <p:nvPr/>
            </p:nvCxnSpPr>
            <p:spPr>
              <a:xfrm>
                <a:off x="1540959" y="5695113"/>
                <a:ext cx="420" cy="113862"/>
              </a:xfrm>
              <a:prstGeom prst="line">
                <a:avLst/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534D3B12-2C6B-4C9D-845A-DA4D0AA05AD8}"/>
                </a:ext>
              </a:extLst>
            </p:cNvPr>
            <p:cNvCxnSpPr/>
            <p:nvPr/>
          </p:nvCxnSpPr>
          <p:spPr>
            <a:xfrm>
              <a:off x="2835558" y="3466850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pic>
          <p:nvPicPr>
            <p:cNvPr id="1026" name="Picture 2" descr="ì´ëëìì¤íì¤">
              <a:extLst>
                <a:ext uri="{FF2B5EF4-FFF2-40B4-BE49-F238E27FC236}">
                  <a16:creationId xmlns:a16="http://schemas.microsoft.com/office/drawing/2014/main" id="{22F9BB96-279F-4111-AB8B-28ACEA346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3143" y="2624437"/>
              <a:ext cx="1847850" cy="37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5CA0C8-70D3-469D-9ECE-3729AFFAF90B}"/>
                </a:ext>
              </a:extLst>
            </p:cNvPr>
            <p:cNvSpPr/>
            <p:nvPr/>
          </p:nvSpPr>
          <p:spPr>
            <a:xfrm>
              <a:off x="2372258" y="4809778"/>
              <a:ext cx="1190117" cy="303838"/>
            </a:xfrm>
            <a:prstGeom prst="round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유지보수 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PM</a:t>
              </a:r>
              <a:endParaRPr lang="ko-KR" altLang="en-US" sz="10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242" name="Group 87">
            <a:extLst>
              <a:ext uri="{FF2B5EF4-FFF2-40B4-BE49-F238E27FC236}">
                <a16:creationId xmlns:a16="http://schemas.microsoft.com/office/drawing/2014/main" id="{0B066FBA-77A7-4DDC-A629-3C326C58E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59409"/>
              </p:ext>
            </p:extLst>
          </p:nvPr>
        </p:nvGraphicFramePr>
        <p:xfrm>
          <a:off x="5060657" y="2299224"/>
          <a:ext cx="4339901" cy="4073288"/>
        </p:xfrm>
        <a:graphic>
          <a:graphicData uri="http://schemas.openxmlformats.org/drawingml/2006/table">
            <a:tbl>
              <a:tblPr/>
              <a:tblGrid>
                <a:gridCol w="5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948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469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 사항 접수 및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장애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협력업체 지원 요청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479">
                <a:tc rowSpan="3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유지보수팀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장애처리 및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 및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 변경으로 인한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요구사항 발생시 반영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8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헬프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데스크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효율적인 시스템 사용을 위한 의문사항에 대한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문의사항에 대한 접수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처리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안내 등 기록유지관리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가벼운 장애 및 운영 문의사항 자체 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장애유형별 분류 후 해당유지보수 담당자에게 조치 의뢰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9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 지원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 사용자교육 주관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52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유지보수협력팀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제조사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스토리지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백업장비 연동 및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제조사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빔 소프트웨어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7C4BED-B638-4EB3-804C-A8690BB2E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82493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제안사는 사전 예방 활동 방안으로 월 정기 예방정비와 수시 예방정비를 수행합니다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F3C9A5-7AE9-4F24-B370-80D01F418615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 사전 예방 활동 방안</a:t>
            </a:r>
          </a:p>
        </p:txBody>
      </p:sp>
      <p:sp>
        <p:nvSpPr>
          <p:cNvPr id="61" name="Rectangle 125">
            <a:extLst>
              <a:ext uri="{FF2B5EF4-FFF2-40B4-BE49-F238E27FC236}">
                <a16:creationId xmlns:a16="http://schemas.microsoft.com/office/drawing/2014/main" id="{47A50ECB-3D8B-4E0C-9DC1-9310BDED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60" y="2359782"/>
            <a:ext cx="866626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5100" indent="-1651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전담 엔지니어를 통한 체계적이고 안정적인 사전 예방 활동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(PM)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실시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무상유지보수 기간 동안 무상으로 지원 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정기 예방정비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매월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1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회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와 수시 예방정비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장애의 위험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, S/W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등 마이크로 코드 업그레이드 후 모니터링 등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로 구분</a:t>
            </a:r>
          </a:p>
        </p:txBody>
      </p:sp>
      <p:grpSp>
        <p:nvGrpSpPr>
          <p:cNvPr id="62" name="그룹 6">
            <a:extLst>
              <a:ext uri="{FF2B5EF4-FFF2-40B4-BE49-F238E27FC236}">
                <a16:creationId xmlns:a16="http://schemas.microsoft.com/office/drawing/2014/main" id="{74653D3C-1683-45E9-B44B-E81429D926A6}"/>
              </a:ext>
            </a:extLst>
          </p:cNvPr>
          <p:cNvGrpSpPr>
            <a:grpSpLocks/>
          </p:cNvGrpSpPr>
          <p:nvPr/>
        </p:nvGrpSpPr>
        <p:grpSpPr bwMode="auto">
          <a:xfrm>
            <a:off x="1771866" y="3278942"/>
            <a:ext cx="6369050" cy="2984500"/>
            <a:chOff x="1928813" y="3201988"/>
            <a:chExt cx="6369050" cy="2984500"/>
          </a:xfrm>
        </p:grpSpPr>
        <p:grpSp>
          <p:nvGrpSpPr>
            <p:cNvPr id="63" name="그룹 83">
              <a:extLst>
                <a:ext uri="{FF2B5EF4-FFF2-40B4-BE49-F238E27FC236}">
                  <a16:creationId xmlns:a16="http://schemas.microsoft.com/office/drawing/2014/main" id="{31B57DC4-6C39-42EB-A3D6-0EC2133F6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81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74" name="그룹 2">
                <a:extLst>
                  <a:ext uri="{FF2B5EF4-FFF2-40B4-BE49-F238E27FC236}">
                    <a16:creationId xmlns:a16="http://schemas.microsoft.com/office/drawing/2014/main" id="{5454F9E5-06A2-42A8-A447-93F82CCB1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C1D72DA2-55BC-4F3D-AADF-CC4F0B2753E8}"/>
                    </a:ext>
                  </a:extLst>
                </p:cNvPr>
                <p:cNvSpPr/>
                <p:nvPr/>
              </p:nvSpPr>
              <p:spPr bwMode="auto">
                <a:xfrm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4186D0A1-A943-44D8-85F7-D14CE79FF7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75" name="Text Box 3658">
                <a:extLst>
                  <a:ext uri="{FF2B5EF4-FFF2-40B4-BE49-F238E27FC236}">
                    <a16:creationId xmlns:a16="http://schemas.microsoft.com/office/drawing/2014/main" id="{7E9ED51F-04A4-4A6D-8087-0F1DAD9F8D9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59412" y="3655597"/>
                <a:ext cx="1300099" cy="410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 latinLnBrk="0">
                  <a:lnSpc>
                    <a:spcPts val="1600"/>
                  </a:lnSpc>
                  <a:buClrTx/>
                  <a:buNone/>
                  <a:defRPr/>
                </a:pP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정기 예방정비</a:t>
                </a:r>
                <a: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</a:b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76" name="Picture 78" descr="대바-05">
                <a:extLst>
                  <a:ext uri="{FF2B5EF4-FFF2-40B4-BE49-F238E27FC236}">
                    <a16:creationId xmlns:a16="http://schemas.microsoft.com/office/drawing/2014/main" id="{DD2EFA37-7401-4DB3-92E0-4B368223B7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Rectangle 126">
                <a:extLst>
                  <a:ext uri="{FF2B5EF4-FFF2-40B4-BE49-F238E27FC236}">
                    <a16:creationId xmlns:a16="http://schemas.microsoft.com/office/drawing/2014/main" id="{3F655079-5D0A-4A93-A781-381217411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140053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매월 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1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회 실시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사전 체크 리스트 점검</a:t>
                </a:r>
                <a:endParaRPr lang="en-US" altLang="ko-KR" sz="1050" kern="0" dirty="0">
                  <a:solidFill>
                    <a:srgbClr val="333333"/>
                  </a:solidFill>
                  <a:latin typeface="+mn-ea"/>
                </a:endParaRP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발견된 문제점을 집중 확인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및 조치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분기별 고객사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발생 문제 분석 및 원인 규명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,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대책 수립하여 고장 발생률 최소화</a:t>
                </a:r>
                <a:endParaRPr lang="en-US" altLang="ko-KR" sz="1050" kern="0" dirty="0">
                  <a:solidFill>
                    <a:srgbClr val="333333"/>
                  </a:solidFill>
                  <a:latin typeface="+mn-ea"/>
                </a:endParaRPr>
              </a:p>
            </p:txBody>
          </p:sp>
        </p:grpSp>
        <p:grpSp>
          <p:nvGrpSpPr>
            <p:cNvPr id="64" name="그룹 33">
              <a:extLst>
                <a:ext uri="{FF2B5EF4-FFF2-40B4-BE49-F238E27FC236}">
                  <a16:creationId xmlns:a16="http://schemas.microsoft.com/office/drawing/2014/main" id="{2F1DE257-DB69-4E0B-84EC-36712CF1B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36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65" name="그룹 34">
                <a:extLst>
                  <a:ext uri="{FF2B5EF4-FFF2-40B4-BE49-F238E27FC236}">
                    <a16:creationId xmlns:a16="http://schemas.microsoft.com/office/drawing/2014/main" id="{946AF9E1-AEED-45DF-9A53-5AE39E38A3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89E70919-6E43-476C-B32E-59AFECAB491D}"/>
                    </a:ext>
                  </a:extLst>
                </p:cNvPr>
                <p:cNvSpPr/>
                <p:nvPr/>
              </p:nvSpPr>
              <p:spPr bwMode="auto">
                <a:xfrm flipH="1"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587617-FA0A-418B-8B72-F3F2ECAB98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69" name="Text Box 3658">
                <a:extLst>
                  <a:ext uri="{FF2B5EF4-FFF2-40B4-BE49-F238E27FC236}">
                    <a16:creationId xmlns:a16="http://schemas.microsoft.com/office/drawing/2014/main" id="{71B3D9A2-FEBB-4140-B6D6-D7FF6715EC5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59412" y="3655597"/>
                <a:ext cx="1300099" cy="410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 latinLnBrk="0">
                  <a:lnSpc>
                    <a:spcPts val="1600"/>
                  </a:lnSpc>
                  <a:buClrTx/>
                  <a:buNone/>
                  <a:defRPr/>
                </a:pP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수시 예방정비</a:t>
                </a:r>
                <a: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</a:b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70" name="Picture 78" descr="대바-05">
                <a:extLst>
                  <a:ext uri="{FF2B5EF4-FFF2-40B4-BE49-F238E27FC236}">
                    <a16:creationId xmlns:a16="http://schemas.microsoft.com/office/drawing/2014/main" id="{6E1DE7F3-1257-4649-9E4C-DDC0489A62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Rectangle 126">
                <a:extLst>
                  <a:ext uri="{FF2B5EF4-FFF2-40B4-BE49-F238E27FC236}">
                    <a16:creationId xmlns:a16="http://schemas.microsoft.com/office/drawing/2014/main" id="{BCF8A57D-938D-478E-B85F-0D3FB14C4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346438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수시 실시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장애발생 위험요소 또는 점검 필요한 상황 또는 고객사의 요청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시스템 운영 중 고객이 필요로 하는 환경 요구 시 적극 지원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고객의 사정으로 인한 장비 이전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,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해체 및 </a:t>
                </a:r>
                <a:r>
                  <a:rPr lang="ko-KR" altLang="en-US" sz="1050" kern="0" dirty="0" err="1">
                    <a:solidFill>
                      <a:srgbClr val="333333"/>
                    </a:solidFill>
                    <a:latin typeface="+mn-ea"/>
                  </a:rPr>
                  <a:t>재설치에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 대한 지원 시행</a:t>
                </a:r>
              </a:p>
            </p:txBody>
          </p:sp>
        </p:grpSp>
      </p:grpSp>
      <p:pic>
        <p:nvPicPr>
          <p:cNvPr id="80" name="Picture 90" descr="아이콘-03">
            <a:extLst>
              <a:ext uri="{FF2B5EF4-FFF2-40B4-BE49-F238E27FC236}">
                <a16:creationId xmlns:a16="http://schemas.microsoft.com/office/drawing/2014/main" id="{87FDCF71-1695-4FA5-88FA-F2FF340E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42" y="5398257"/>
            <a:ext cx="8064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13" descr="AI-28">
            <a:extLst>
              <a:ext uri="{FF2B5EF4-FFF2-40B4-BE49-F238E27FC236}">
                <a16:creationId xmlns:a16="http://schemas.microsoft.com/office/drawing/2014/main" id="{B9DCDA56-0988-4F28-9291-A6B42046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53" y="5601454"/>
            <a:ext cx="81915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88A93-196F-466F-AE94-BD3E25713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655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>
            <a:extLst>
              <a:ext uri="{FF2B5EF4-FFF2-40B4-BE49-F238E27FC236}">
                <a16:creationId xmlns:a16="http://schemas.microsoft.com/office/drawing/2014/main" id="{F6EBF4B2-E0A1-44F5-ABE2-61CD3615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88124C-1EBB-4206-A225-0C68B559F636}"/>
              </a:ext>
            </a:extLst>
          </p:cNvPr>
          <p:cNvGrpSpPr/>
          <p:nvPr/>
        </p:nvGrpSpPr>
        <p:grpSpPr>
          <a:xfrm>
            <a:off x="1333870" y="3061306"/>
            <a:ext cx="7238263" cy="735388"/>
            <a:chOff x="440270" y="5766371"/>
            <a:chExt cx="7238263" cy="73538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4D66F61-F2D5-4625-A08D-9E9A0F7C0783}"/>
                </a:ext>
              </a:extLst>
            </p:cNvPr>
            <p:cNvGrpSpPr/>
            <p:nvPr/>
          </p:nvGrpSpPr>
          <p:grpSpPr>
            <a:xfrm>
              <a:off x="3255434" y="5781759"/>
              <a:ext cx="4423099" cy="720000"/>
              <a:chOff x="3255434" y="5781759"/>
              <a:chExt cx="4423099" cy="72000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2E913C-8C92-4239-A0BB-63D380B3FF3F}"/>
                  </a:ext>
                </a:extLst>
              </p:cNvPr>
              <p:cNvSpPr txBox="1"/>
              <p:nvPr/>
            </p:nvSpPr>
            <p:spPr>
              <a:xfrm>
                <a:off x="3445466" y="5781759"/>
                <a:ext cx="4233067" cy="720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5.1 </a:t>
                </a:r>
                <a:r>
                  <a:rPr lang="ko-KR" altLang="en-US" sz="1200" b="1" dirty="0"/>
                  <a:t>특별제안 및 기타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5.2 </a:t>
                </a:r>
                <a:r>
                  <a:rPr lang="ko-KR" altLang="en-US" sz="1200" b="1" dirty="0"/>
                  <a:t>맺음말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5.3 </a:t>
                </a:r>
                <a:r>
                  <a:rPr lang="ko-KR" altLang="en-US" sz="1200" b="1" dirty="0" err="1"/>
                  <a:t>약어집</a:t>
                </a:r>
                <a:endParaRPr lang="en-US" altLang="ko-KR" sz="1200" b="1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B2032E8-AF89-4355-80BA-416CB99D6814}"/>
                  </a:ext>
                </a:extLst>
              </p:cNvPr>
              <p:cNvCxnSpPr/>
              <p:nvPr/>
            </p:nvCxnSpPr>
            <p:spPr>
              <a:xfrm>
                <a:off x="3255434" y="5781759"/>
                <a:ext cx="0" cy="720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7A0CD8-5B82-4821-8769-D7C4B4FD5229}"/>
                </a:ext>
              </a:extLst>
            </p:cNvPr>
            <p:cNvSpPr txBox="1"/>
            <p:nvPr/>
          </p:nvSpPr>
          <p:spPr>
            <a:xfrm>
              <a:off x="440270" y="5766371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5. </a:t>
              </a:r>
              <a:r>
                <a:rPr lang="ko-KR" altLang="en-US" sz="1600" b="1" dirty="0"/>
                <a:t>특별제안 및 기타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8448C8-FF63-48AF-BBE7-C9068456E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971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40000"/>
            <a:ext cx="6398598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5.1.1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최신 가상화 및 클라우드 기술 동향 및 성공적인 모법 사례 습득 기회 제공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74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53A61F7-9407-4060-BF5B-03CDE57AC857}"/>
              </a:ext>
            </a:extLst>
          </p:cNvPr>
          <p:cNvSpPr txBox="1">
            <a:spLocks/>
          </p:cNvSpPr>
          <p:nvPr/>
        </p:nvSpPr>
        <p:spPr>
          <a:xfrm>
            <a:off x="197353" y="1080000"/>
            <a:ext cx="9387401" cy="589347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Veeam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ON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행사 통하여 해외 최신 가상화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및 클라우드 기술 동향 및 성공적인 모범 사례 습득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미래지향적인 이랜드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시스템스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환경 구축 및 발전에 기여하고자 합니다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C428FA-0794-4ED2-8B17-1AEEC4A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1669348"/>
            <a:ext cx="8685771" cy="1184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1E3D1-B425-44D0-84C4-B15C28C4A675}"/>
              </a:ext>
            </a:extLst>
          </p:cNvPr>
          <p:cNvSpPr txBox="1"/>
          <p:nvPr/>
        </p:nvSpPr>
        <p:spPr>
          <a:xfrm>
            <a:off x="3917792" y="4479980"/>
            <a:ext cx="5339751" cy="205215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Agenda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Intelligent Data Management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의 리더 빔 소프트웨어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최신의 클라우드 기술과 가용성 전략의 일환으로서 자원을 어떻게 활용 할 것 인가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혁신과 데이터센터 최적화 방법은 무엇인가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가상화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네트워크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스토리지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Veeam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투자를 어떻게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capitalize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할 것 인가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다양한 벤더의 클라우드와 데이터센터 최적화 전략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5F3F6-0DD8-4826-9218-6926CD2B293F}"/>
              </a:ext>
            </a:extLst>
          </p:cNvPr>
          <p:cNvSpPr txBox="1"/>
          <p:nvPr/>
        </p:nvSpPr>
        <p:spPr>
          <a:xfrm>
            <a:off x="3917791" y="3047129"/>
            <a:ext cx="5272922" cy="119628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해외 세미나</a:t>
            </a: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(Veeam ON 2019, 5</a:t>
            </a: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월</a:t>
            </a: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) </a:t>
            </a: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참석 지원</a:t>
            </a: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(2</a:t>
            </a: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명</a:t>
            </a: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최신의 데이터 관리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데이터센터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클라우드 기술 동향 및 성공적인 모범 사례 습득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클라우드 데이터 보호와 가용성 분야의 최대 행사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향후 이랜드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시스템스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발전 방향에 활용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3F544D-9925-41B1-984F-68BB9680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018227"/>
            <a:ext cx="3030212" cy="1662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51ABC6-F34D-43FA-B703-82031B80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4851064"/>
            <a:ext cx="3030212" cy="16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5.1.2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가상화 및 백업에 대한 리포팅 및 실시간 모니터링 솔루션 제공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75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53A61F7-9407-4060-BF5B-03CDE57AC857}"/>
              </a:ext>
            </a:extLst>
          </p:cNvPr>
          <p:cNvSpPr txBox="1">
            <a:spLocks/>
          </p:cNvSpPr>
          <p:nvPr/>
        </p:nvSpPr>
        <p:spPr>
          <a:xfrm>
            <a:off x="177618" y="1080001"/>
            <a:ext cx="9465860" cy="551405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가상화와 백업에 대한 자원 활용 현황을 자세하게 모니터링하고 리포팅 할 수 있는 솔루션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Veeam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ONE)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제안하여 장애 사전 대비 및 개선안 마련을 도와드리겠습니다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. 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8AF23FD-E688-42E8-AFF8-735541560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80" y="2585158"/>
            <a:ext cx="5916351" cy="3664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E2814-AD65-41A1-9FA8-406827C8ED54}"/>
              </a:ext>
            </a:extLst>
          </p:cNvPr>
          <p:cNvSpPr txBox="1"/>
          <p:nvPr/>
        </p:nvSpPr>
        <p:spPr>
          <a:xfrm>
            <a:off x="6274171" y="2643006"/>
            <a:ext cx="3335800" cy="34327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주요 기능</a:t>
            </a:r>
            <a:endParaRPr lang="en-US" altLang="ko-KR" sz="1400" b="1" u="sng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24 x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실시간 모니터링 및 알람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200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 이상의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모범 사례 기반 알람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 이상의 다양한 리포팅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백업 인프라 완결성 평가 툴 제공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빔 클라우드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커넥트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모니터링 및 리포팅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헬스체크 및 성능 대시보드 기능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성능 및 구성변경 감지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평가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트렌드 보고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성능 및 리소스 사용량 예측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백업 실패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성공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통계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대상별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보관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백업본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관리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컴플라이언스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구성 정보 관리 및 리포팅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17944-C74D-4B4C-9075-DF9024AA78C8}"/>
              </a:ext>
            </a:extLst>
          </p:cNvPr>
          <p:cNvSpPr txBox="1"/>
          <p:nvPr/>
        </p:nvSpPr>
        <p:spPr>
          <a:xfrm>
            <a:off x="249980" y="1735941"/>
            <a:ext cx="8794924" cy="74468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  <a:defRPr/>
            </a:pP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솔루션 소개 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400" b="1" u="sng" dirty="0" err="1">
                <a:solidFill>
                  <a:prstClr val="black"/>
                </a:solidFill>
                <a:latin typeface="+mn-ea"/>
              </a:rPr>
              <a:t>빔원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(Veeam One)</a:t>
            </a:r>
          </a:p>
          <a:p>
            <a:pPr latinLnBrk="0">
              <a:spcAft>
                <a:spcPts val="200"/>
              </a:spcAft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빔원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(Veeam One)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은 중추신경계처럼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IT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인프라 전역을 연결하여 이상변화 감지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보고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통계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예측을 통한 인프라 전역의 가시성을 확보 합니다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711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맺음말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76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14FD35-AFD2-4524-8E06-792CA7CEC2FC}"/>
              </a:ext>
            </a:extLst>
          </p:cNvPr>
          <p:cNvGrpSpPr/>
          <p:nvPr/>
        </p:nvGrpSpPr>
        <p:grpSpPr>
          <a:xfrm>
            <a:off x="390617" y="917059"/>
            <a:ext cx="9152878" cy="5495013"/>
            <a:chOff x="600405" y="1102115"/>
            <a:chExt cx="6284590" cy="397752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A878C4-4689-4ED7-8591-385E7A597476}"/>
                </a:ext>
              </a:extLst>
            </p:cNvPr>
            <p:cNvGrpSpPr/>
            <p:nvPr/>
          </p:nvGrpSpPr>
          <p:grpSpPr>
            <a:xfrm>
              <a:off x="892414" y="1102115"/>
              <a:ext cx="5648168" cy="769497"/>
              <a:chOff x="2182489" y="833540"/>
              <a:chExt cx="5744864" cy="686163"/>
            </a:xfrm>
          </p:grpSpPr>
          <p:sp>
            <p:nvSpPr>
              <p:cNvPr id="30" name="직사각형 272">
                <a:extLst>
                  <a:ext uri="{FF2B5EF4-FFF2-40B4-BE49-F238E27FC236}">
                    <a16:creationId xmlns:a16="http://schemas.microsoft.com/office/drawing/2014/main" id="{FAD426D4-0AED-4046-B903-14643C1C8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2489" y="833540"/>
                <a:ext cx="5744864" cy="53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 eaLnBrk="0" fontAlgn="base" latinLnBrk="0" hangingPunct="0"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1" lang="en-US" altLang="ko-KR" sz="3600" dirty="0">
                    <a:solidFill>
                      <a:srgbClr val="54B94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                                      ”</a:t>
                </a:r>
                <a:endParaRPr kumimoji="1" lang="ko-KR" altLang="en-US" sz="3600" dirty="0">
                  <a:solidFill>
                    <a:srgbClr val="54B9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직사각형 272">
                <a:extLst>
                  <a:ext uri="{FF2B5EF4-FFF2-40B4-BE49-F238E27FC236}">
                    <a16:creationId xmlns:a16="http://schemas.microsoft.com/office/drawing/2014/main" id="{59314C89-2D9B-46CD-9BA0-84CBDABEF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911" y="985368"/>
                <a:ext cx="5032022" cy="53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 eaLnBrk="0" fontAlgn="base" latinLnBrk="0" hangingPunct="0"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lang="ko-KR" altLang="en-US" sz="20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빔 소프트웨어의 노하우를 통한 성공적이고 안정적인</a:t>
                </a:r>
                <a:br>
                  <a:rPr lang="en-US" altLang="ko-KR" sz="24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28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보호 시스템 구축</a:t>
                </a:r>
                <a:endParaRPr kumimoji="1" lang="ko-KR" altLang="en-US" sz="3200" b="1" dirty="0">
                  <a:solidFill>
                    <a:srgbClr val="54B948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3BDE78F-7919-44D9-B8B0-D0A3CA8BEFFD}"/>
                </a:ext>
              </a:extLst>
            </p:cNvPr>
            <p:cNvSpPr/>
            <p:nvPr/>
          </p:nvSpPr>
          <p:spPr bwMode="auto">
            <a:xfrm>
              <a:off x="600406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 및 물리환경에 최적화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업계 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1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위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제품을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통합 단일 백업 시스템 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en-US" altLang="ko-KR" sz="1050" kern="0" dirty="0" err="1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Veeam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ONE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을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통한 가상화 및 클라우드 기술 동향 및  모범 사례 습득 방안 제공</a:t>
              </a: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 및 클라우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드로의 전환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을 위한 기반 마련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id="{17442A47-3019-4478-8B29-71FBD9E72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228" y="2197684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defTabSz="957053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이랜드 </a:t>
              </a:r>
              <a:r>
                <a:rPr kumimoji="1" lang="ko-KR" altLang="en-US" sz="1600" b="1" kern="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시스템스에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 최적화된</a:t>
              </a:r>
              <a:br>
                <a:rPr kumimoji="1" lang="en-US" altLang="ko-KR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</a:br>
              <a:r>
                <a:rPr kumimoji="1"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미래 지향적 백업 시스템</a:t>
              </a:r>
              <a:endParaRPr kumimoji="1"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34ECA77-7FD6-48FA-A0ED-8E7D7A53681F}"/>
                </a:ext>
              </a:extLst>
            </p:cNvPr>
            <p:cNvCxnSpPr/>
            <p:nvPr/>
          </p:nvCxnSpPr>
          <p:spPr>
            <a:xfrm>
              <a:off x="677587" y="2545387"/>
              <a:ext cx="2834247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35" name="Rounded Rectangle 31">
              <a:extLst>
                <a:ext uri="{FF2B5EF4-FFF2-40B4-BE49-F238E27FC236}">
                  <a16:creationId xmlns:a16="http://schemas.microsoft.com/office/drawing/2014/main" id="{22A30DA3-9697-42E2-8B06-6BF0F1A8735B}"/>
                </a:ext>
              </a:extLst>
            </p:cNvPr>
            <p:cNvSpPr/>
            <p:nvPr/>
          </p:nvSpPr>
          <p:spPr bwMode="auto">
            <a:xfrm>
              <a:off x="3865994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여유 성능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용량 제안을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향상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대상 확대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 기술을 적용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에이전트리스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 자동인지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 설치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업무 영향을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비용절감형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솔루션 모델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라이선스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제공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ko-KR" altLang="en-US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8">
              <a:extLst>
                <a:ext uri="{FF2B5EF4-FFF2-40B4-BE49-F238E27FC236}">
                  <a16:creationId xmlns:a16="http://schemas.microsoft.com/office/drawing/2014/main" id="{8FC78291-D3BA-451C-95B8-8BCD8BCC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450" y="2202514"/>
              <a:ext cx="2844352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latinLnBrk="0"/>
              <a:r>
                <a:rPr kumimoji="1" lang="ko-KR" altLang="en-US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최고의 솔루션 및 환경을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통한 </a:t>
              </a:r>
              <a:endParaRPr kumimoji="1" lang="en-US" altLang="ko-KR" sz="1600" b="1" kern="0" dirty="0">
                <a:solidFill>
                  <a:srgbClr val="000000"/>
                </a:solidFill>
                <a:latin typeface="Tahoma"/>
                <a:ea typeface="맑은 고딕" panose="020B0503020000020004" pitchFamily="50" charset="-127"/>
              </a:endParaRPr>
            </a:p>
            <a:p>
              <a:pPr algn="ctr" latinLnBrk="0"/>
              <a:r>
                <a:rPr kumimoji="1" lang="ko-KR" altLang="en-US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성능 최적화 및 비즈니스 연속성 확보</a:t>
              </a:r>
              <a:endParaRPr kumimoji="1" lang="en-US" altLang="ko-KR" sz="1600" b="1" kern="0" dirty="0">
                <a:solidFill>
                  <a:srgbClr val="000000"/>
                </a:solidFill>
                <a:latin typeface="Tahoma"/>
                <a:ea typeface="맑은 고딕" panose="020B0503020000020004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65210-DB93-48F8-864B-F56BB656BD2D}"/>
                </a:ext>
              </a:extLst>
            </p:cNvPr>
            <p:cNvCxnSpPr/>
            <p:nvPr/>
          </p:nvCxnSpPr>
          <p:spPr>
            <a:xfrm>
              <a:off x="3974263" y="2545387"/>
              <a:ext cx="2849539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38" name="Rounded Rectangle 31">
              <a:extLst>
                <a:ext uri="{FF2B5EF4-FFF2-40B4-BE49-F238E27FC236}">
                  <a16:creationId xmlns:a16="http://schemas.microsoft.com/office/drawing/2014/main" id="{BFBB9403-5E0F-417E-9B05-A83C2AF61979}"/>
                </a:ext>
              </a:extLst>
            </p:cNvPr>
            <p:cNvSpPr/>
            <p:nvPr/>
          </p:nvSpPr>
          <p:spPr bwMode="auto">
            <a:xfrm>
              <a:off x="600405" y="3623627"/>
              <a:ext cx="3019001" cy="1456009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79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환경 구축한 전문 노하우를 통한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영향을 최소화 및 프로젝트 기간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전문 기술 인력을 통한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 리스크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 환경에 적합한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최적의 운영 방안 제시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48">
              <a:extLst>
                <a:ext uri="{FF2B5EF4-FFF2-40B4-BE49-F238E27FC236}">
                  <a16:creationId xmlns:a16="http://schemas.microsoft.com/office/drawing/2014/main" id="{27D18790-C40B-475C-AF11-3B23156CB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794" y="3743779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54B948">
                <a:lumMod val="40000"/>
                <a:lumOff val="6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안정적인 운영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구축을 위한 </a:t>
              </a:r>
              <a:b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</a:br>
              <a:r>
                <a:rPr kumimoji="1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솔루션 및 전문가 지원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67493DE-9588-4B0C-AD66-10EF0778FBBF}"/>
                </a:ext>
              </a:extLst>
            </p:cNvPr>
            <p:cNvCxnSpPr/>
            <p:nvPr/>
          </p:nvCxnSpPr>
          <p:spPr>
            <a:xfrm>
              <a:off x="739056" y="4122477"/>
              <a:ext cx="2857298" cy="0"/>
            </a:xfrm>
            <a:prstGeom prst="line">
              <a:avLst/>
            </a:prstGeom>
            <a:solidFill>
              <a:srgbClr val="54B948">
                <a:lumMod val="40000"/>
                <a:lumOff val="60000"/>
              </a:srgbClr>
            </a:solidFill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41" name="Rounded Rectangle 31">
              <a:extLst>
                <a:ext uri="{FF2B5EF4-FFF2-40B4-BE49-F238E27FC236}">
                  <a16:creationId xmlns:a16="http://schemas.microsoft.com/office/drawing/2014/main" id="{81173DE3-B379-46FF-9F4B-CE1096E5624E}"/>
                </a:ext>
              </a:extLst>
            </p:cNvPr>
            <p:cNvSpPr/>
            <p:nvPr/>
          </p:nvSpPr>
          <p:spPr bwMode="auto">
            <a:xfrm>
              <a:off x="3865994" y="3634079"/>
              <a:ext cx="3019001" cy="1443976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가상화에 대한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모니터링 및 리포팅 솔루션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백업 모니터링 및 리포팅 솔루션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 효율적인 백업 통합 관리 구현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자동화된 </a:t>
              </a:r>
              <a:r>
                <a:rPr kumimoji="1" lang="ko-KR" altLang="en-US" sz="105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리포팅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구축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보고분석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기술 지원 향상 및 장애 요소의 사전 차단 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48">
              <a:extLst>
                <a:ext uri="{FF2B5EF4-FFF2-40B4-BE49-F238E27FC236}">
                  <a16:creationId xmlns:a16="http://schemas.microsoft.com/office/drawing/2014/main" id="{109B2CE3-A592-40DF-8A01-43CE90FB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754" y="3748824"/>
              <a:ext cx="2493190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latinLnBrk="0"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지속적인 이행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/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관리를 통한</a:t>
              </a:r>
              <a:endParaRPr kumimoji="1"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endParaRPr>
            </a:p>
            <a:p>
              <a:pPr algn="ctr" latinLnBrk="0">
                <a:defRPr/>
              </a:pPr>
              <a:r>
                <a:rPr kumimoji="1"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고품질의 백업 운영 환경 지원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C9B9743-6413-47BF-9CF4-3715050CB061}"/>
                </a:ext>
              </a:extLst>
            </p:cNvPr>
            <p:cNvCxnSpPr/>
            <p:nvPr/>
          </p:nvCxnSpPr>
          <p:spPr>
            <a:xfrm>
              <a:off x="3974263" y="4091697"/>
              <a:ext cx="2849539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pic>
          <p:nvPicPr>
            <p:cNvPr id="44" name="Picture 2" descr="C:\Users\a\Documents\네이트온 받은 파일\제안설명회본문_배경-및-목적1.png">
              <a:extLst>
                <a:ext uri="{FF2B5EF4-FFF2-40B4-BE49-F238E27FC236}">
                  <a16:creationId xmlns:a16="http://schemas.microsoft.com/office/drawing/2014/main" id="{8213A365-A3BC-47C4-8EEF-9FB3CCA29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487" y="3003005"/>
              <a:ext cx="1404027" cy="1353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515230-1335-4653-B55C-E985D735B493}"/>
                </a:ext>
              </a:extLst>
            </p:cNvPr>
            <p:cNvSpPr/>
            <p:nvPr/>
          </p:nvSpPr>
          <p:spPr bwMode="auto">
            <a:xfrm>
              <a:off x="3134904" y="3558902"/>
              <a:ext cx="1182739" cy="3770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330325" eaLnBrk="0" hangingPunct="0">
                <a:lnSpc>
                  <a:spcPct val="110000"/>
                </a:lnSpc>
                <a:defRPr/>
              </a:pPr>
              <a:endParaRPr lang="en-US" altLang="ko-KR" sz="1050" kern="0" dirty="0">
                <a:gradFill>
                  <a:gsLst>
                    <a:gs pos="89167">
                      <a:srgbClr val="0E69AA">
                        <a:lumMod val="75000"/>
                      </a:srgbClr>
                    </a:gs>
                    <a:gs pos="74000">
                      <a:srgbClr val="0E69AA">
                        <a:lumMod val="7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C45AB1E3-B636-4F7A-BF4C-4CC8C08E2F8A}"/>
              </a:ext>
            </a:extLst>
          </p:cNvPr>
          <p:cNvSpPr/>
          <p:nvPr/>
        </p:nvSpPr>
        <p:spPr>
          <a:xfrm rot="16200000">
            <a:off x="4771531" y="1731814"/>
            <a:ext cx="343202" cy="70797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pic>
        <p:nvPicPr>
          <p:cNvPr id="46" name="Picture 6" descr="Image result for veeam logo">
            <a:extLst>
              <a:ext uri="{FF2B5EF4-FFF2-40B4-BE49-F238E27FC236}">
                <a16:creationId xmlns:a16="http://schemas.microsoft.com/office/drawing/2014/main" id="{12103E37-C649-49C4-A78A-6189CD6D958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5"/>
          <a:stretch/>
        </p:blipFill>
        <p:spPr bwMode="auto">
          <a:xfrm>
            <a:off x="4512921" y="4267941"/>
            <a:ext cx="878683" cy="2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BB39814-16A8-4C48-8565-A3183B40D2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00" y="4604635"/>
            <a:ext cx="913916" cy="1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061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5.3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약어집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77</a:t>
            </a:fld>
            <a:endParaRPr lang="ko-KR" altLang="en-US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A3FE2B-777B-4195-BA7C-44F53337660D}"/>
              </a:ext>
            </a:extLst>
          </p:cNvPr>
          <p:cNvGrpSpPr/>
          <p:nvPr/>
        </p:nvGrpSpPr>
        <p:grpSpPr>
          <a:xfrm>
            <a:off x="817994" y="988098"/>
            <a:ext cx="8773338" cy="5425460"/>
            <a:chOff x="817994" y="988098"/>
            <a:chExt cx="8531441" cy="5425460"/>
          </a:xfrm>
        </p:grpSpPr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2A267847-EDE0-421C-9922-608CD743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321" y="1058950"/>
              <a:ext cx="3738742" cy="5298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7970B428-2C5D-4137-B02E-3356927C8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882" y="1051972"/>
              <a:ext cx="3697551" cy="5298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DD238DE4-5383-4CF1-92F9-5F51D2A23B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727303" y="3572545"/>
              <a:ext cx="5364168" cy="273574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600" ker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AutoShape 9">
              <a:extLst>
                <a:ext uri="{FF2B5EF4-FFF2-40B4-BE49-F238E27FC236}">
                  <a16:creationId xmlns:a16="http://schemas.microsoft.com/office/drawing/2014/main" id="{D30F56F5-6548-4D89-B782-247FC34582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689044" y="3599282"/>
              <a:ext cx="5288839" cy="21767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vert="eaVert" wrap="none" lIns="540000" anchor="ctr"/>
            <a:lstStyle/>
            <a:p>
              <a:pPr latinLnBrk="0">
                <a:defRPr/>
              </a:pPr>
              <a:endParaRPr lang="ko-KR" altLang="ko-KR" sz="20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C30E2E4F-C257-4EEB-B3FD-0E5D13D90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74437" y="3565255"/>
              <a:ext cx="5364168" cy="273574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600" ker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AutoShape 9">
              <a:extLst>
                <a:ext uri="{FF2B5EF4-FFF2-40B4-BE49-F238E27FC236}">
                  <a16:creationId xmlns:a16="http://schemas.microsoft.com/office/drawing/2014/main" id="{936C1731-FB78-4E5F-9D36-1B5B2F7A86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12697" y="3591992"/>
              <a:ext cx="5288839" cy="21767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/>
          </p:spPr>
          <p:txBody>
            <a:bodyPr vert="eaVert" wrap="none" lIns="540000" anchor="ctr"/>
            <a:lstStyle/>
            <a:p>
              <a:pPr latinLnBrk="0">
                <a:defRPr/>
              </a:pPr>
              <a:endParaRPr lang="ko-KR" altLang="ko-KR" sz="20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5147533D-1E67-4FB2-8769-A50897E60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995" y="1058950"/>
              <a:ext cx="3546067" cy="5292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rIns="54000" anchor="ctr">
              <a:noAutofit/>
            </a:bodyPr>
            <a:lstStyle>
              <a:lvl1pPr marL="266700" indent="-2667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534988" indent="-889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API : Application Programming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AWS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: Amazon Web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APJ : Asia Pacific Japan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BaaS : Backup As A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BMR : Bare Metal Recovery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C2C : Cloud To Cloud</a:t>
              </a:r>
              <a:endParaRPr lang="en-US" altLang="ko-KR" sz="9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DAG : Database Availability Groups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DB : </a:t>
              </a:r>
              <a:r>
                <a:rPr lang="en-US" altLang="ko-KR" sz="900" kern="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endParaRPr lang="en-US" altLang="ko-KR" sz="9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DR : Disaster Recovery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DRaaS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: Disaster Recovery As A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FC : Fiber Channel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FS : Filesystem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GUI : Graphic User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HDD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Hard Disk Drive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H/W : Hardware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IT : Information Technology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iSCSI : Internet Small Computer System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KPI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Key Performance Indicator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LAN : Local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MS : Microsoft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MSCS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Microsoft Cluster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NAS : Network Attached Storage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NIC : Network Interface Card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OS : Operation System</a:t>
              </a:r>
            </a:p>
          </p:txBody>
        </p:sp>
        <p:sp>
          <p:nvSpPr>
            <p:cNvPr id="30" name="Text Box 4">
              <a:extLst>
                <a:ext uri="{FF2B5EF4-FFF2-40B4-BE49-F238E27FC236}">
                  <a16:creationId xmlns:a16="http://schemas.microsoft.com/office/drawing/2014/main" id="{9005AEC4-46DD-4D38-8806-A1F88B252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8722" y="988098"/>
              <a:ext cx="3880713" cy="5425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rIns="54000" anchor="ctr">
              <a:spAutoFit/>
            </a:bodyPr>
            <a:lstStyle>
              <a:lvl1pPr marL="266700" indent="-2667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534988" indent="-889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P2C : Physical To Cloud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P2P : Physical To Physical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P2V : Physical To Virtual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PM : Project Manager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POC : Proof of Concept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PTL : Physical Tape Library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SAN : Storage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SAS : Serial Attached SCSI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SATA : Serial ATA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RAID : redundant array of inexpensive disk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REST : Representational State Transfer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RTPO : Recovery Time and Point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RPO : Recovery Point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RTO : Recovery Time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SLA : Service Level Agreement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SSD : Solid State Drive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S/W : Software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TSE : Technical Support Engineer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USB : Universal Serial Bus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V2V : Virtual To Virtual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V2C : Virtual To Cloud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VDI : Virtual Desktop Infrastructure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VM : Virtual Machine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VTL : Virtual Tape Library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WAN : Wide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WBS : Work Breakdown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024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3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2" name="양쪽 모서리가 둥근 사각형 65">
            <a:extLst>
              <a:ext uri="{FF2B5EF4-FFF2-40B4-BE49-F238E27FC236}">
                <a16:creationId xmlns:a16="http://schemas.microsoft.com/office/drawing/2014/main" id="{1349114C-AC03-4005-9872-2C7C59CFD649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미래의 백업 환경까지 수용할 수 있는 아키텍처 제품</a:t>
            </a:r>
          </a:p>
        </p:txBody>
      </p:sp>
      <p:sp>
        <p:nvSpPr>
          <p:cNvPr id="62" name="양쪽 모서리가 둥근 사각형 84">
            <a:extLst>
              <a:ext uri="{FF2B5EF4-FFF2-40B4-BE49-F238E27FC236}">
                <a16:creationId xmlns:a16="http://schemas.microsoft.com/office/drawing/2014/main" id="{7833B026-7FB8-4696-B868-E0D7AE3DA98A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63" name="양쪽 모서리가 둥근 사각형 85">
            <a:extLst>
              <a:ext uri="{FF2B5EF4-FFF2-40B4-BE49-F238E27FC236}">
                <a16:creationId xmlns:a16="http://schemas.microsoft.com/office/drawing/2014/main" id="{4DC9AC0F-545E-40EF-92A4-FC9410B2AC94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클라우드 전환 가속화</a:t>
            </a:r>
          </a:p>
        </p:txBody>
      </p:sp>
      <p:sp>
        <p:nvSpPr>
          <p:cNvPr id="61" name="모서리가 둥근 직사각형 86">
            <a:extLst>
              <a:ext uri="{FF2B5EF4-FFF2-40B4-BE49-F238E27FC236}">
                <a16:creationId xmlns:a16="http://schemas.microsoft.com/office/drawing/2014/main" id="{380501FA-4DA5-4E2E-97AF-32A5A66ECB50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04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9" name="Text Box 56">
            <a:extLst>
              <a:ext uri="{FF2B5EF4-FFF2-40B4-BE49-F238E27FC236}">
                <a16:creationId xmlns:a16="http://schemas.microsoft.com/office/drawing/2014/main" id="{9A9F0548-34E9-45E8-AA76-CD5950084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퍼블릭 및 프라이빗 클라우드 전환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57A011A-9062-4271-B1DD-190F218B3900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1" name="Text Box 56">
            <a:extLst>
              <a:ext uri="{FF2B5EF4-FFF2-40B4-BE49-F238E27FC236}">
                <a16:creationId xmlns:a16="http://schemas.microsoft.com/office/drawing/2014/main" id="{255AF4CD-5D31-4DC4-A74E-D16E06D3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다양한 퍼블릭 클라우드 지원 및 손쉬운 프라이빗 클라우드 환경 전환 지원</a:t>
            </a:r>
          </a:p>
        </p:txBody>
      </p:sp>
      <p:pic>
        <p:nvPicPr>
          <p:cNvPr id="72" name="Picture 2" descr="Veeam Disaster Recovery in Microsoft Azure combines the functionality of Veeam PN for Microsoft Azure (Veeam Powered Network) and Direct Restore to Microsoft Azure to deliver all-encompassing on-demand DR in the cloud. (Veeam PN = Veeam Powered Network; VPN = virtual private network)">
            <a:extLst>
              <a:ext uri="{FF2B5EF4-FFF2-40B4-BE49-F238E27FC236}">
                <a16:creationId xmlns:a16="http://schemas.microsoft.com/office/drawing/2014/main" id="{0C478434-50AE-4166-94E9-252FE5A4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88" y="3493723"/>
            <a:ext cx="4042147" cy="205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C4849968-92E5-44B9-9A3A-089DF870D67E}"/>
              </a:ext>
            </a:extLst>
          </p:cNvPr>
          <p:cNvSpPr/>
          <p:nvPr/>
        </p:nvSpPr>
        <p:spPr>
          <a:xfrm>
            <a:off x="5136826" y="5514109"/>
            <a:ext cx="4074138" cy="91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4" name="Picture 2" descr="Image result for MS Azure">
            <a:extLst>
              <a:ext uri="{FF2B5EF4-FFF2-40B4-BE49-F238E27FC236}">
                <a16:creationId xmlns:a16="http://schemas.microsoft.com/office/drawing/2014/main" id="{2C01BCE3-3F7F-4E53-9B8F-2D3DFD33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72" y="5646867"/>
            <a:ext cx="1034473" cy="64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Image result for AWS">
            <a:extLst>
              <a:ext uri="{FF2B5EF4-FFF2-40B4-BE49-F238E27FC236}">
                <a16:creationId xmlns:a16="http://schemas.microsoft.com/office/drawing/2014/main" id="{3E5195D0-3225-4F89-8632-91E758F2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6" y="5554014"/>
            <a:ext cx="1111826" cy="8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Image result for GCP">
            <a:extLst>
              <a:ext uri="{FF2B5EF4-FFF2-40B4-BE49-F238E27FC236}">
                <a16:creationId xmlns:a16="http://schemas.microsoft.com/office/drawing/2014/main" id="{E61D187D-4A08-407E-A56D-48E3668E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43" y="5698310"/>
            <a:ext cx="562971" cy="5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Image result for openstack">
            <a:extLst>
              <a:ext uri="{FF2B5EF4-FFF2-40B4-BE49-F238E27FC236}">
                <a16:creationId xmlns:a16="http://schemas.microsoft.com/office/drawing/2014/main" id="{CCD998AA-86DD-424F-AE3C-9597098D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21" y="5617828"/>
            <a:ext cx="759511" cy="7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DB87482-F869-46DD-911D-2963743A0F1D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54FC1F6-0765-47F1-90A6-4C4FF7E8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C7FD3C6-6768-4378-887D-928A2CA5FF2B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9BCC956-00FC-4282-A637-51BA08A64723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01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B34FF9D-15EE-4603-A578-518DDFB2DB3B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15E5FF-B6F7-4079-9EE7-EB3F7A652E22}"/>
              </a:ext>
            </a:extLst>
          </p:cNvPr>
          <p:cNvGrpSpPr/>
          <p:nvPr/>
        </p:nvGrpSpPr>
        <p:grpSpPr>
          <a:xfrm>
            <a:off x="593440" y="2186133"/>
            <a:ext cx="4251610" cy="4310354"/>
            <a:chOff x="314036" y="2186133"/>
            <a:chExt cx="4196745" cy="4310354"/>
          </a:xfrm>
        </p:grpSpPr>
        <p:sp>
          <p:nvSpPr>
            <p:cNvPr id="64" name="양쪽 모서리가 둥근 사각형 81">
              <a:extLst>
                <a:ext uri="{FF2B5EF4-FFF2-40B4-BE49-F238E27FC236}">
                  <a16:creationId xmlns:a16="http://schemas.microsoft.com/office/drawing/2014/main" id="{334720BD-1FF1-436A-88B4-487352511C84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65" name="양쪽 모서리가 둥근 사각형 82">
              <a:extLst>
                <a:ext uri="{FF2B5EF4-FFF2-40B4-BE49-F238E27FC236}">
                  <a16:creationId xmlns:a16="http://schemas.microsoft.com/office/drawing/2014/main" id="{E14A4C67-B043-4459-8B2D-49759DEC1BE9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손쉬운 데이터 마이그레이션 지원</a:t>
              </a:r>
            </a:p>
          </p:txBody>
        </p:sp>
        <p:sp>
          <p:nvSpPr>
            <p:cNvPr id="60" name="모서리가 둥근 직사각형 5">
              <a:extLst>
                <a:ext uri="{FF2B5EF4-FFF2-40B4-BE49-F238E27FC236}">
                  <a16:creationId xmlns:a16="http://schemas.microsoft.com/office/drawing/2014/main" id="{459DF993-7FDF-4ECE-85FD-A4A6D34A27B1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03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66" name="Text Box 56">
              <a:extLst>
                <a:ext uri="{FF2B5EF4-FFF2-40B4-BE49-F238E27FC236}">
                  <a16:creationId xmlns:a16="http://schemas.microsoft.com/office/drawing/2014/main" id="{B9F96545-7C3A-470F-8FD0-FF62F4779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51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다양한 데이터 마이그레이션</a:t>
              </a:r>
            </a:p>
          </p:txBody>
        </p:sp>
        <p:sp>
          <p:nvSpPr>
            <p:cNvPr id="67" name="Text Box 56">
              <a:extLst>
                <a:ext uri="{FF2B5EF4-FFF2-40B4-BE49-F238E27FC236}">
                  <a16:creationId xmlns:a16="http://schemas.microsoft.com/office/drawing/2014/main" id="{030B16BB-21B3-4B99-8E6F-1A0A81312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547" y="2942851"/>
              <a:ext cx="386632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P2P, P2V, P2C, V2V, V2C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등 다양한 데이터 마이그레이션 제공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6F79D23-20F7-441E-8960-3CE536DC98AD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D0576B8-9930-4B35-8A24-9AB629F949C7}"/>
                </a:ext>
              </a:extLst>
            </p:cNvPr>
            <p:cNvSpPr/>
            <p:nvPr/>
          </p:nvSpPr>
          <p:spPr>
            <a:xfrm>
              <a:off x="1274801" y="3625225"/>
              <a:ext cx="2185460" cy="1875492"/>
            </a:xfrm>
            <a:prstGeom prst="ellipse">
              <a:avLst/>
            </a:prstGeom>
            <a:noFill/>
            <a:ln>
              <a:solidFill>
                <a:srgbClr val="7BC1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0" name="Picture 269">
              <a:extLst>
                <a:ext uri="{FF2B5EF4-FFF2-40B4-BE49-F238E27FC236}">
                  <a16:creationId xmlns:a16="http://schemas.microsoft.com/office/drawing/2014/main" id="{0F98D406-5659-4868-A59D-66A040E95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29895" y="4808995"/>
              <a:ext cx="434143" cy="66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7">
              <a:extLst>
                <a:ext uri="{FF2B5EF4-FFF2-40B4-BE49-F238E27FC236}">
                  <a16:creationId xmlns:a16="http://schemas.microsoft.com/office/drawing/2014/main" id="{97F246D5-50CB-4E3B-B03D-AEF1B318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29" y="3886147"/>
              <a:ext cx="245765" cy="164958"/>
            </a:xfrm>
            <a:prstGeom prst="rect">
              <a:avLst/>
            </a:prstGeom>
          </p:spPr>
        </p:pic>
        <p:pic>
          <p:nvPicPr>
            <p:cNvPr id="91" name="Picture 28">
              <a:extLst>
                <a:ext uri="{FF2B5EF4-FFF2-40B4-BE49-F238E27FC236}">
                  <a16:creationId xmlns:a16="http://schemas.microsoft.com/office/drawing/2014/main" id="{FCD8A3F3-0009-4978-B4E7-30B9DB724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048" y="3876261"/>
              <a:ext cx="232019" cy="155731"/>
            </a:xfrm>
            <a:prstGeom prst="rect">
              <a:avLst/>
            </a:prstGeom>
          </p:spPr>
        </p:pic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E061BEFC-B0DC-48BA-B60B-9DFDB02A1E9D}"/>
                </a:ext>
              </a:extLst>
            </p:cNvPr>
            <p:cNvSpPr/>
            <p:nvPr/>
          </p:nvSpPr>
          <p:spPr>
            <a:xfrm>
              <a:off x="2922547" y="3582009"/>
              <a:ext cx="769294" cy="493831"/>
            </a:xfrm>
            <a:custGeom>
              <a:avLst/>
              <a:gdLst>
                <a:gd name="connsiteX0" fmla="*/ 983449 w 1863986"/>
                <a:gd name="connsiteY0" fmla="*/ 0 h 1146489"/>
                <a:gd name="connsiteX1" fmla="*/ 1548675 w 1863986"/>
                <a:gd name="connsiteY1" fmla="*/ 460672 h 1146489"/>
                <a:gd name="connsiteX2" fmla="*/ 1549534 w 1863986"/>
                <a:gd name="connsiteY2" fmla="*/ 469195 h 1146489"/>
                <a:gd name="connsiteX3" fmla="*/ 1589913 w 1863986"/>
                <a:gd name="connsiteY3" fmla="*/ 473265 h 1146489"/>
                <a:gd name="connsiteX4" fmla="*/ 1863986 w 1863986"/>
                <a:gd name="connsiteY4" fmla="*/ 809541 h 1146489"/>
                <a:gd name="connsiteX5" fmla="*/ 1589913 w 1863986"/>
                <a:gd name="connsiteY5" fmla="*/ 1145816 h 1146489"/>
                <a:gd name="connsiteX6" fmla="*/ 1583238 w 1863986"/>
                <a:gd name="connsiteY6" fmla="*/ 1146489 h 1146489"/>
                <a:gd name="connsiteX7" fmla="*/ 348531 w 1863986"/>
                <a:gd name="connsiteY7" fmla="*/ 1146489 h 1146489"/>
                <a:gd name="connsiteX8" fmla="*/ 328194 w 1863986"/>
                <a:gd name="connsiteY8" fmla="*/ 1144439 h 1146489"/>
                <a:gd name="connsiteX9" fmla="*/ 0 w 1863986"/>
                <a:gd name="connsiteY9" fmla="*/ 741759 h 1146489"/>
                <a:gd name="connsiteX10" fmla="*/ 411032 w 1863986"/>
                <a:gd name="connsiteY10" fmla="*/ 330727 h 1146489"/>
                <a:gd name="connsiteX11" fmla="*/ 460864 w 1863986"/>
                <a:gd name="connsiteY11" fmla="*/ 335751 h 1146489"/>
                <a:gd name="connsiteX12" fmla="*/ 505036 w 1863986"/>
                <a:gd name="connsiteY12" fmla="*/ 254371 h 1146489"/>
                <a:gd name="connsiteX13" fmla="*/ 983449 w 1863986"/>
                <a:gd name="connsiteY13" fmla="*/ 0 h 114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3986" h="1146489">
                  <a:moveTo>
                    <a:pt x="983449" y="0"/>
                  </a:moveTo>
                  <a:cubicBezTo>
                    <a:pt x="1262259" y="0"/>
                    <a:pt x="1494877" y="197767"/>
                    <a:pt x="1548675" y="460672"/>
                  </a:cubicBezTo>
                  <a:lnTo>
                    <a:pt x="1549534" y="469195"/>
                  </a:lnTo>
                  <a:lnTo>
                    <a:pt x="1589913" y="473265"/>
                  </a:lnTo>
                  <a:cubicBezTo>
                    <a:pt x="1746327" y="505272"/>
                    <a:pt x="1863986" y="643666"/>
                    <a:pt x="1863986" y="809541"/>
                  </a:cubicBezTo>
                  <a:cubicBezTo>
                    <a:pt x="1863986" y="975415"/>
                    <a:pt x="1746327" y="1113810"/>
                    <a:pt x="1589913" y="1145816"/>
                  </a:cubicBezTo>
                  <a:lnTo>
                    <a:pt x="1583238" y="1146489"/>
                  </a:lnTo>
                  <a:lnTo>
                    <a:pt x="348531" y="1146489"/>
                  </a:lnTo>
                  <a:lnTo>
                    <a:pt x="328194" y="1144439"/>
                  </a:lnTo>
                  <a:cubicBezTo>
                    <a:pt x="140894" y="1106112"/>
                    <a:pt x="0" y="940389"/>
                    <a:pt x="0" y="741759"/>
                  </a:cubicBezTo>
                  <a:cubicBezTo>
                    <a:pt x="0" y="514752"/>
                    <a:pt x="184025" y="330727"/>
                    <a:pt x="411032" y="330727"/>
                  </a:cubicBezTo>
                  <a:lnTo>
                    <a:pt x="460864" y="335751"/>
                  </a:lnTo>
                  <a:lnTo>
                    <a:pt x="505036" y="254371"/>
                  </a:lnTo>
                  <a:cubicBezTo>
                    <a:pt x="608718" y="100902"/>
                    <a:pt x="784300" y="0"/>
                    <a:pt x="983449" y="0"/>
                  </a:cubicBezTo>
                  <a:close/>
                </a:path>
              </a:pathLst>
            </a:custGeom>
            <a:solidFill>
              <a:srgbClr val="00A2E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defRPr/>
              </a:pPr>
              <a:endParaRPr lang="ru-RU" sz="243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pic>
          <p:nvPicPr>
            <p:cNvPr id="96" name="Picture 33">
              <a:extLst>
                <a:ext uri="{FF2B5EF4-FFF2-40B4-BE49-F238E27FC236}">
                  <a16:creationId xmlns:a16="http://schemas.microsoft.com/office/drawing/2014/main" id="{9436AC6D-8618-4A36-B619-53677C76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850" y="3818349"/>
              <a:ext cx="416641" cy="232977"/>
            </a:xfrm>
            <a:prstGeom prst="rect">
              <a:avLst/>
            </a:prstGeom>
          </p:spPr>
        </p:pic>
        <p:pic>
          <p:nvPicPr>
            <p:cNvPr id="93" name="Picture 34">
              <a:extLst>
                <a:ext uri="{FF2B5EF4-FFF2-40B4-BE49-F238E27FC236}">
                  <a16:creationId xmlns:a16="http://schemas.microsoft.com/office/drawing/2014/main" id="{5AB3BF64-5853-487B-A15A-5C1B7825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086" y="3868606"/>
              <a:ext cx="150493" cy="139786"/>
            </a:xfrm>
            <a:prstGeom prst="rect">
              <a:avLst/>
            </a:prstGeom>
          </p:spPr>
        </p:pic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14FED26D-0356-4881-8EA6-18859550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73" y="3702330"/>
              <a:ext cx="310173" cy="111829"/>
            </a:xfrm>
            <a:prstGeom prst="rect">
              <a:avLst/>
            </a:prstGeom>
          </p:spPr>
        </p:pic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7BBC60D6-0DAD-4A92-9FCD-AA4918BFCD68}"/>
                </a:ext>
              </a:extLst>
            </p:cNvPr>
            <p:cNvSpPr/>
            <p:nvPr/>
          </p:nvSpPr>
          <p:spPr>
            <a:xfrm>
              <a:off x="1088325" y="3563087"/>
              <a:ext cx="769295" cy="531674"/>
            </a:xfrm>
            <a:custGeom>
              <a:avLst/>
              <a:gdLst>
                <a:gd name="connsiteX0" fmla="*/ 1074026 w 2035661"/>
                <a:gd name="connsiteY0" fmla="*/ 0 h 1260170"/>
                <a:gd name="connsiteX1" fmla="*/ 1691310 w 2035661"/>
                <a:gd name="connsiteY1" fmla="*/ 503101 h 1260170"/>
                <a:gd name="connsiteX2" fmla="*/ 1692248 w 2035661"/>
                <a:gd name="connsiteY2" fmla="*/ 512409 h 1260170"/>
                <a:gd name="connsiteX3" fmla="*/ 1736346 w 2035661"/>
                <a:gd name="connsiteY3" fmla="*/ 516854 h 1260170"/>
                <a:gd name="connsiteX4" fmla="*/ 2035661 w 2035661"/>
                <a:gd name="connsiteY4" fmla="*/ 884101 h 1260170"/>
                <a:gd name="connsiteX5" fmla="*/ 1736346 w 2035661"/>
                <a:gd name="connsiteY5" fmla="*/ 1251348 h 1260170"/>
                <a:gd name="connsiteX6" fmla="*/ 1704110 w 2035661"/>
                <a:gd name="connsiteY6" fmla="*/ 1254598 h 1260170"/>
                <a:gd name="connsiteX7" fmla="*/ 1704110 w 2035661"/>
                <a:gd name="connsiteY7" fmla="*/ 1258963 h 1260170"/>
                <a:gd name="connsiteX8" fmla="*/ 1660808 w 2035661"/>
                <a:gd name="connsiteY8" fmla="*/ 1258963 h 1260170"/>
                <a:gd name="connsiteX9" fmla="*/ 1660798 w 2035661"/>
                <a:gd name="connsiteY9" fmla="*/ 1258964 h 1260170"/>
                <a:gd name="connsiteX10" fmla="*/ 1660788 w 2035661"/>
                <a:gd name="connsiteY10" fmla="*/ 1258963 h 1260170"/>
                <a:gd name="connsiteX11" fmla="*/ 1085999 w 2035661"/>
                <a:gd name="connsiteY11" fmla="*/ 1258963 h 1260170"/>
                <a:gd name="connsiteX12" fmla="*/ 1074026 w 2035661"/>
                <a:gd name="connsiteY12" fmla="*/ 1260170 h 1260170"/>
                <a:gd name="connsiteX13" fmla="*/ 1062053 w 2035661"/>
                <a:gd name="connsiteY13" fmla="*/ 1258963 h 1260170"/>
                <a:gd name="connsiteX14" fmla="*/ 448898 w 2035661"/>
                <a:gd name="connsiteY14" fmla="*/ 1258963 h 1260170"/>
                <a:gd name="connsiteX15" fmla="*/ 448888 w 2035661"/>
                <a:gd name="connsiteY15" fmla="*/ 1258964 h 1260170"/>
                <a:gd name="connsiteX16" fmla="*/ 448878 w 2035661"/>
                <a:gd name="connsiteY16" fmla="*/ 1258963 h 1260170"/>
                <a:gd name="connsiteX17" fmla="*/ 382386 w 2035661"/>
                <a:gd name="connsiteY17" fmla="*/ 1258963 h 1260170"/>
                <a:gd name="connsiteX18" fmla="*/ 382386 w 2035661"/>
                <a:gd name="connsiteY18" fmla="*/ 1252260 h 1260170"/>
                <a:gd name="connsiteX19" fmla="*/ 358421 w 2035661"/>
                <a:gd name="connsiteY19" fmla="*/ 1249844 h 1260170"/>
                <a:gd name="connsiteX20" fmla="*/ 0 w 2035661"/>
                <a:gd name="connsiteY20" fmla="*/ 810076 h 1260170"/>
                <a:gd name="connsiteX21" fmla="*/ 448888 w 2035661"/>
                <a:gd name="connsiteY21" fmla="*/ 361188 h 1260170"/>
                <a:gd name="connsiteX22" fmla="*/ 503310 w 2035661"/>
                <a:gd name="connsiteY22" fmla="*/ 366674 h 1260170"/>
                <a:gd name="connsiteX23" fmla="*/ 551550 w 2035661"/>
                <a:gd name="connsiteY23" fmla="*/ 277799 h 1260170"/>
                <a:gd name="connsiteX24" fmla="*/ 1074026 w 2035661"/>
                <a:gd name="connsiteY24" fmla="*/ 0 h 126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35661" h="1260170">
                  <a:moveTo>
                    <a:pt x="1074026" y="0"/>
                  </a:moveTo>
                  <a:cubicBezTo>
                    <a:pt x="1378514" y="0"/>
                    <a:pt x="1632557" y="215982"/>
                    <a:pt x="1691310" y="503101"/>
                  </a:cubicBezTo>
                  <a:lnTo>
                    <a:pt x="1692248" y="512409"/>
                  </a:lnTo>
                  <a:lnTo>
                    <a:pt x="1736346" y="516854"/>
                  </a:lnTo>
                  <a:cubicBezTo>
                    <a:pt x="1907165" y="551809"/>
                    <a:pt x="2035661" y="702949"/>
                    <a:pt x="2035661" y="884101"/>
                  </a:cubicBezTo>
                  <a:cubicBezTo>
                    <a:pt x="2035661" y="1065253"/>
                    <a:pt x="1907165" y="1216394"/>
                    <a:pt x="1736346" y="1251348"/>
                  </a:cubicBezTo>
                  <a:lnTo>
                    <a:pt x="1704110" y="1254598"/>
                  </a:lnTo>
                  <a:lnTo>
                    <a:pt x="1704110" y="1258963"/>
                  </a:lnTo>
                  <a:lnTo>
                    <a:pt x="1660808" y="1258963"/>
                  </a:lnTo>
                  <a:lnTo>
                    <a:pt x="1660798" y="1258964"/>
                  </a:lnTo>
                  <a:lnTo>
                    <a:pt x="1660788" y="1258963"/>
                  </a:lnTo>
                  <a:lnTo>
                    <a:pt x="1085999" y="1258963"/>
                  </a:lnTo>
                  <a:lnTo>
                    <a:pt x="1074026" y="1260170"/>
                  </a:lnTo>
                  <a:lnTo>
                    <a:pt x="1062053" y="1258963"/>
                  </a:lnTo>
                  <a:lnTo>
                    <a:pt x="448898" y="1258963"/>
                  </a:lnTo>
                  <a:lnTo>
                    <a:pt x="448888" y="1258964"/>
                  </a:lnTo>
                  <a:lnTo>
                    <a:pt x="448878" y="1258963"/>
                  </a:lnTo>
                  <a:lnTo>
                    <a:pt x="382386" y="1258963"/>
                  </a:lnTo>
                  <a:lnTo>
                    <a:pt x="382386" y="1252260"/>
                  </a:lnTo>
                  <a:lnTo>
                    <a:pt x="358421" y="1249844"/>
                  </a:lnTo>
                  <a:cubicBezTo>
                    <a:pt x="153871" y="1207987"/>
                    <a:pt x="0" y="1027001"/>
                    <a:pt x="0" y="810076"/>
                  </a:cubicBezTo>
                  <a:cubicBezTo>
                    <a:pt x="0" y="562162"/>
                    <a:pt x="200974" y="361188"/>
                    <a:pt x="448888" y="361188"/>
                  </a:cubicBezTo>
                  <a:lnTo>
                    <a:pt x="503310" y="366674"/>
                  </a:lnTo>
                  <a:lnTo>
                    <a:pt x="551550" y="277799"/>
                  </a:lnTo>
                  <a:cubicBezTo>
                    <a:pt x="664781" y="110195"/>
                    <a:pt x="856535" y="0"/>
                    <a:pt x="1074026" y="0"/>
                  </a:cubicBezTo>
                  <a:close/>
                </a:path>
              </a:pathLst>
            </a:custGeom>
            <a:solidFill>
              <a:srgbClr val="00A2E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25784">
                <a:defRPr/>
              </a:pPr>
              <a:endParaRPr lang="ru-RU" sz="1368" kern="0" dirty="0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89" name="Picture 152">
              <a:extLst>
                <a:ext uri="{FF2B5EF4-FFF2-40B4-BE49-F238E27FC236}">
                  <a16:creationId xmlns:a16="http://schemas.microsoft.com/office/drawing/2014/main" id="{45850520-82D2-42E7-978B-93281C3F4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0268" y="3784930"/>
              <a:ext cx="311701" cy="27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F2F8F34-5BDE-48C5-95FF-939970E02B82}"/>
                </a:ext>
              </a:extLst>
            </p:cNvPr>
            <p:cNvSpPr txBox="1"/>
            <p:nvPr/>
          </p:nvSpPr>
          <p:spPr>
            <a:xfrm>
              <a:off x="2075963" y="3680943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2AB38D-D21F-4FD0-967F-547327BE1795}"/>
                </a:ext>
              </a:extLst>
            </p:cNvPr>
            <p:cNvSpPr txBox="1"/>
            <p:nvPr/>
          </p:nvSpPr>
          <p:spPr>
            <a:xfrm>
              <a:off x="2075963" y="5268144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P2V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21121EA-4079-48C9-9E8D-CA13953BC57E}"/>
                </a:ext>
              </a:extLst>
            </p:cNvPr>
            <p:cNvSpPr txBox="1"/>
            <p:nvPr/>
          </p:nvSpPr>
          <p:spPr>
            <a:xfrm>
              <a:off x="2974563" y="4362437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V2C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FAE741B-CCFC-4C91-A0F2-FD5E147D4AE7}"/>
                </a:ext>
              </a:extLst>
            </p:cNvPr>
            <p:cNvSpPr txBox="1"/>
            <p:nvPr/>
          </p:nvSpPr>
          <p:spPr>
            <a:xfrm>
              <a:off x="1186887" y="4362437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pic>
          <p:nvPicPr>
            <p:cNvPr id="87" name="Picture 148">
              <a:extLst>
                <a:ext uri="{FF2B5EF4-FFF2-40B4-BE49-F238E27FC236}">
                  <a16:creationId xmlns:a16="http://schemas.microsoft.com/office/drawing/2014/main" id="{96C1E66C-82BB-4CBD-88D7-EDE39E83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85011" y="4838915"/>
              <a:ext cx="644367" cy="66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A4825A6-B6CF-4632-AE6F-2F7A07C7CF37}"/>
                </a:ext>
              </a:extLst>
            </p:cNvPr>
            <p:cNvSpPr txBox="1"/>
            <p:nvPr/>
          </p:nvSpPr>
          <p:spPr>
            <a:xfrm>
              <a:off x="3706859" y="3623996"/>
              <a:ext cx="714167" cy="4369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퍼블릭 </a:t>
              </a:r>
              <a:endParaRPr lang="en-US" altLang="ko-KR" sz="1050" b="1" dirty="0">
                <a:latin typeface="+mn-ea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클라우드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087673D-827B-49C6-A16D-25456C010223}"/>
                </a:ext>
              </a:extLst>
            </p:cNvPr>
            <p:cNvSpPr txBox="1"/>
            <p:nvPr/>
          </p:nvSpPr>
          <p:spPr>
            <a:xfrm>
              <a:off x="376161" y="3623996"/>
              <a:ext cx="714167" cy="4369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프라이빗 </a:t>
              </a:r>
              <a:endParaRPr lang="en-US" altLang="ko-KR" sz="1050" b="1" dirty="0">
                <a:latin typeface="+mn-ea"/>
              </a:endParaRPr>
            </a:p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클라우드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BB249A3-4A53-4305-8346-FAA8E7198329}"/>
                </a:ext>
              </a:extLst>
            </p:cNvPr>
            <p:cNvSpPr txBox="1"/>
            <p:nvPr/>
          </p:nvSpPr>
          <p:spPr>
            <a:xfrm>
              <a:off x="477757" y="4906048"/>
              <a:ext cx="714167" cy="42151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물리</a:t>
              </a:r>
              <a:endParaRPr lang="en-US" altLang="ko-KR" sz="1050" b="1" dirty="0">
                <a:latin typeface="+mn-ea"/>
              </a:endParaRPr>
            </a:p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서버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F94C0B-C19E-4896-8D35-C3C3FC2C786C}"/>
                </a:ext>
              </a:extLst>
            </p:cNvPr>
            <p:cNvSpPr txBox="1"/>
            <p:nvPr/>
          </p:nvSpPr>
          <p:spPr>
            <a:xfrm>
              <a:off x="3702328" y="4906048"/>
              <a:ext cx="714167" cy="42151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가상화</a:t>
              </a:r>
              <a:endParaRPr lang="en-US" altLang="ko-KR" sz="1050" b="1" dirty="0">
                <a:latin typeface="+mn-ea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서버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9B731-D607-4805-97DF-1C0E8A317E77}"/>
                </a:ext>
              </a:extLst>
            </p:cNvPr>
            <p:cNvSpPr/>
            <p:nvPr/>
          </p:nvSpPr>
          <p:spPr>
            <a:xfrm>
              <a:off x="435269" y="5768027"/>
              <a:ext cx="1908000" cy="66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P2P : Physical To Physical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P2V : Physical To Virtual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P2C : Physical To Cloud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BF90F9B-7EDF-4BE4-9D07-0C51D0846386}"/>
                </a:ext>
              </a:extLst>
            </p:cNvPr>
            <p:cNvSpPr/>
            <p:nvPr/>
          </p:nvSpPr>
          <p:spPr>
            <a:xfrm>
              <a:off x="2456086" y="5768027"/>
              <a:ext cx="1908000" cy="66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V2V : Virtual To Virtual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V2C : Virtual To Cloud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C2C : Cloud To Cloud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6F4BE3-7FC0-4FCC-8EA2-5C407F2DE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3B6BCE-B33A-4280-B8BB-E29A0E4BB8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68" y="2070468"/>
            <a:ext cx="657132" cy="7417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B4B72D3-04D9-4EF7-ADAB-36B9D10E44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29" y="2070467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8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06" name="양쪽 모서리가 둥근 사각형 65">
            <a:extLst>
              <a:ext uri="{FF2B5EF4-FFF2-40B4-BE49-F238E27FC236}">
                <a16:creationId xmlns:a16="http://schemas.microsoft.com/office/drawing/2014/main" id="{244571B0-136E-424A-A123-90CFDF419C49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백업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 및 비즈니스 연속성 확보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3627641-5B02-4B00-A878-0F16F4ECFA19}"/>
              </a:ext>
            </a:extLst>
          </p:cNvPr>
          <p:cNvGrpSpPr/>
          <p:nvPr/>
        </p:nvGrpSpPr>
        <p:grpSpPr>
          <a:xfrm>
            <a:off x="5069979" y="2186133"/>
            <a:ext cx="4212692" cy="4310354"/>
            <a:chOff x="5411788" y="3083347"/>
            <a:chExt cx="4678885" cy="4462922"/>
          </a:xfrm>
        </p:grpSpPr>
        <p:sp>
          <p:nvSpPr>
            <p:cNvPr id="122" name="양쪽 모서리가 둥근 사각형 84">
              <a:extLst>
                <a:ext uri="{FF2B5EF4-FFF2-40B4-BE49-F238E27FC236}">
                  <a16:creationId xmlns:a16="http://schemas.microsoft.com/office/drawing/2014/main" id="{AC6F1E1D-1B8B-4EAD-92DD-A108209BD542}"/>
                </a:ext>
              </a:extLst>
            </p:cNvPr>
            <p:cNvSpPr/>
            <p:nvPr/>
          </p:nvSpPr>
          <p:spPr>
            <a:xfrm>
              <a:off x="5411788" y="3087599"/>
              <a:ext cx="4678884" cy="445867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3" name="양쪽 모서리가 둥근 사각형 85">
              <a:extLst>
                <a:ext uri="{FF2B5EF4-FFF2-40B4-BE49-F238E27FC236}">
                  <a16:creationId xmlns:a16="http://schemas.microsoft.com/office/drawing/2014/main" id="{FBAF8BD2-F3C4-43B3-A5B2-53FE170A8A93}"/>
                </a:ext>
              </a:extLst>
            </p:cNvPr>
            <p:cNvSpPr/>
            <p:nvPr/>
          </p:nvSpPr>
          <p:spPr>
            <a:xfrm>
              <a:off x="5411788" y="3083347"/>
              <a:ext cx="4678885" cy="3774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비즈니스 연속성 및 안정성 확보</a:t>
              </a:r>
            </a:p>
          </p:txBody>
        </p:sp>
      </p:grpSp>
      <p:sp>
        <p:nvSpPr>
          <p:cNvPr id="121" name="모서리가 둥근 직사각형 86">
            <a:extLst>
              <a:ext uri="{FF2B5EF4-FFF2-40B4-BE49-F238E27FC236}">
                <a16:creationId xmlns:a16="http://schemas.microsoft.com/office/drawing/2014/main" id="{47992A5C-EFFD-4962-866B-9586FB0D86EF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06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15" name="Text Box 56">
            <a:extLst>
              <a:ext uri="{FF2B5EF4-FFF2-40B4-BE49-F238E27FC236}">
                <a16:creationId xmlns:a16="http://schemas.microsoft.com/office/drawing/2014/main" id="{D776B238-47DE-42C3-BED5-B3219DFC3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676" y="2590972"/>
            <a:ext cx="28772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  <a:defRPr/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업계 선두 빔 소프트웨어의 최신 기술 적용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9DB803C-9F1F-499E-ABA6-24FA42BF4389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17" name="Text Box 56">
            <a:extLst>
              <a:ext uri="{FF2B5EF4-FFF2-40B4-BE49-F238E27FC236}">
                <a16:creationId xmlns:a16="http://schemas.microsoft.com/office/drawing/2014/main" id="{CF08F12D-E07C-40BF-87E5-3F805220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  <a:defRPr/>
            </a:pP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즉시 복구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어플리케이션 자동인지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개별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어플리케이션 복구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en-US" altLang="ko-KR" sz="13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SureBackup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en-US" altLang="ko-KR" sz="13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SureReplica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Veeam ONE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0B506A-A42F-49DA-A11F-B081D92086CB}"/>
              </a:ext>
            </a:extLst>
          </p:cNvPr>
          <p:cNvGrpSpPr/>
          <p:nvPr/>
        </p:nvGrpSpPr>
        <p:grpSpPr>
          <a:xfrm>
            <a:off x="521734" y="2186133"/>
            <a:ext cx="4323316" cy="4310354"/>
            <a:chOff x="242330" y="2186133"/>
            <a:chExt cx="4268451" cy="431035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CBBE7EF-8D2F-477B-BDD6-725B3CE242F4}"/>
                </a:ext>
              </a:extLst>
            </p:cNvPr>
            <p:cNvGrpSpPr/>
            <p:nvPr/>
          </p:nvGrpSpPr>
          <p:grpSpPr>
            <a:xfrm>
              <a:off x="314036" y="2186133"/>
              <a:ext cx="4196745" cy="4310354"/>
              <a:chOff x="5411788" y="3083347"/>
              <a:chExt cx="4678885" cy="4462922"/>
            </a:xfrm>
          </p:grpSpPr>
          <p:sp>
            <p:nvSpPr>
              <p:cNvPr id="124" name="양쪽 모서리가 둥근 사각형 81">
                <a:extLst>
                  <a:ext uri="{FF2B5EF4-FFF2-40B4-BE49-F238E27FC236}">
                    <a16:creationId xmlns:a16="http://schemas.microsoft.com/office/drawing/2014/main" id="{53A591E7-A9D4-42A7-818E-49CC14081F64}"/>
                  </a:ext>
                </a:extLst>
              </p:cNvPr>
              <p:cNvSpPr/>
              <p:nvPr/>
            </p:nvSpPr>
            <p:spPr>
              <a:xfrm>
                <a:off x="5411788" y="3087599"/>
                <a:ext cx="4678884" cy="4458670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lvl="1" indent="-95250" eaLnBrk="0" fontAlgn="base" latinLnBrk="0" hangingPunct="0">
                  <a:spcAft>
                    <a:spcPts val="240"/>
                  </a:spcAft>
                  <a:buSzPct val="100000"/>
                  <a:buFont typeface="Wingdings" pitchFamily="2" charset="2"/>
                  <a:buChar char="§"/>
                  <a:defRPr/>
                </a:pPr>
                <a:endParaRPr lang="en-US" altLang="ko-KR" sz="10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125" name="양쪽 모서리가 둥근 사각형 82">
                <a:extLst>
                  <a:ext uri="{FF2B5EF4-FFF2-40B4-BE49-F238E27FC236}">
                    <a16:creationId xmlns:a16="http://schemas.microsoft.com/office/drawing/2014/main" id="{AF33E86D-C874-4108-9B2D-1BF70FB2B601}"/>
                  </a:ext>
                </a:extLst>
              </p:cNvPr>
              <p:cNvSpPr/>
              <p:nvPr/>
            </p:nvSpPr>
            <p:spPr>
              <a:xfrm>
                <a:off x="5411788" y="3083347"/>
                <a:ext cx="4678885" cy="37746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898525" indent="-90488" defTabSz="995690" fontAlgn="base" latinLnBrk="0">
                  <a:spcAft>
                    <a:spcPts val="240"/>
                  </a:spcAft>
                  <a:defRPr/>
                </a:pPr>
                <a:r>
                  <a:rPr lang="en-US" altLang="ko-KR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15</a:t>
                </a: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분 미만 </a:t>
                </a:r>
                <a:r>
                  <a:rPr lang="en-US" altLang="ko-KR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RTPO™ </a:t>
                </a: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구현</a:t>
                </a:r>
              </a:p>
            </p:txBody>
          </p:sp>
        </p:grpSp>
        <p:sp>
          <p:nvSpPr>
            <p:cNvPr id="120" name="모서리가 둥근 직사각형 5">
              <a:extLst>
                <a:ext uri="{FF2B5EF4-FFF2-40B4-BE49-F238E27FC236}">
                  <a16:creationId xmlns:a16="http://schemas.microsoft.com/office/drawing/2014/main" id="{BD21DDEB-AE33-4CAF-B7F3-A2C48D68B85C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05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12" name="Text Box 56">
              <a:extLst>
                <a:ext uri="{FF2B5EF4-FFF2-40B4-BE49-F238E27FC236}">
                  <a16:creationId xmlns:a16="http://schemas.microsoft.com/office/drawing/2014/main" id="{551EEA3C-418F-4BA5-9453-57EDC37F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51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  <a:defRPr/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백업 데이터 즉시 사용</a:t>
              </a:r>
            </a:p>
          </p:txBody>
        </p:sp>
        <p:sp>
          <p:nvSpPr>
            <p:cNvPr id="113" name="Text Box 56">
              <a:extLst>
                <a:ext uri="{FF2B5EF4-FFF2-40B4-BE49-F238E27FC236}">
                  <a16:creationId xmlns:a16="http://schemas.microsoft.com/office/drawing/2014/main" id="{FE3F063B-F3B2-407E-B33C-D940F2056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547" y="2942851"/>
              <a:ext cx="386632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  <a:defRPr/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가상화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물리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OS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백업을 백업 서버의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MS-Hyper-V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또는 운영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VMware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15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분 이내 마운트</a:t>
              </a: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F742996-F290-46AC-8136-A6B5C3D7526E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4CDCC2A1-7E9D-457C-9B0D-2F5E8632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30" y="3515039"/>
              <a:ext cx="4185541" cy="291274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1A9680-719A-4B6E-B9BA-B0CE41EA736A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ADA6C0-BCD5-4B24-B14C-307F0602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2548E9-040B-4ADB-BB9F-6AFF471F9683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69756DF-9B32-4D71-AAAA-6712FCCDFA28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02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79004F6-FBD1-42BC-BF15-45C8485AEC0D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59C907-A548-43D3-B072-F0DD94CB6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1559D129-5A25-459B-9EA0-1D59671CE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22" y="3721101"/>
            <a:ext cx="2325881" cy="506628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1825B554-ACF9-409C-ADCA-D1FCE32DB99E}"/>
              </a:ext>
            </a:extLst>
          </p:cNvPr>
          <p:cNvGrpSpPr/>
          <p:nvPr/>
        </p:nvGrpSpPr>
        <p:grpSpPr>
          <a:xfrm>
            <a:off x="5340303" y="4343335"/>
            <a:ext cx="1080000" cy="1088504"/>
            <a:chOff x="68788" y="2064261"/>
            <a:chExt cx="1820764" cy="18689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6D4EDF-E76F-4D80-8AE1-8762D871BF0D}"/>
                </a:ext>
              </a:extLst>
            </p:cNvPr>
            <p:cNvSpPr txBox="1"/>
            <p:nvPr/>
          </p:nvSpPr>
          <p:spPr>
            <a:xfrm>
              <a:off x="68788" y="3489321"/>
              <a:ext cx="1820764" cy="443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고속 복구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5" name="Picture 15">
              <a:extLst>
                <a:ext uri="{FF2B5EF4-FFF2-40B4-BE49-F238E27FC236}">
                  <a16:creationId xmlns:a16="http://schemas.microsoft.com/office/drawing/2014/main" id="{FE6F7CBB-091A-48A1-8B75-2A38A2C0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7" y="2064261"/>
              <a:ext cx="1733603" cy="173360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C279E0-3F30-42D2-B27A-38D7CD24929D}"/>
              </a:ext>
            </a:extLst>
          </p:cNvPr>
          <p:cNvGrpSpPr/>
          <p:nvPr/>
        </p:nvGrpSpPr>
        <p:grpSpPr>
          <a:xfrm>
            <a:off x="6708220" y="4391360"/>
            <a:ext cx="1080000" cy="1036063"/>
            <a:chOff x="2189777" y="2217157"/>
            <a:chExt cx="1498423" cy="18626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484A8-CE42-4744-89EF-1F1E115986D9}"/>
                </a:ext>
              </a:extLst>
            </p:cNvPr>
            <p:cNvSpPr txBox="1"/>
            <p:nvPr/>
          </p:nvSpPr>
          <p:spPr>
            <a:xfrm>
              <a:off x="2355208" y="3482202"/>
              <a:ext cx="1235738" cy="597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데이터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손실 방지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1" name="Picture 16">
              <a:extLst>
                <a:ext uri="{FF2B5EF4-FFF2-40B4-BE49-F238E27FC236}">
                  <a16:creationId xmlns:a16="http://schemas.microsoft.com/office/drawing/2014/main" id="{CE47D007-FD42-4074-A9B5-4E94698B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777" y="2217157"/>
              <a:ext cx="1498423" cy="1498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7A748-81D2-4EE6-AD1D-93579C392890}"/>
              </a:ext>
            </a:extLst>
          </p:cNvPr>
          <p:cNvGrpSpPr/>
          <p:nvPr/>
        </p:nvGrpSpPr>
        <p:grpSpPr>
          <a:xfrm>
            <a:off x="8002762" y="4370102"/>
            <a:ext cx="1057352" cy="1077565"/>
            <a:chOff x="3818964" y="2202897"/>
            <a:chExt cx="1704739" cy="19506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812F61-AB48-490A-905A-8AAC59C51C44}"/>
                </a:ext>
              </a:extLst>
            </p:cNvPr>
            <p:cNvSpPr txBox="1"/>
            <p:nvPr/>
          </p:nvSpPr>
          <p:spPr>
            <a:xfrm>
              <a:off x="3818964" y="3551821"/>
              <a:ext cx="1704739" cy="60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복구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 err="1">
                  <a:solidFill>
                    <a:srgbClr val="000000"/>
                  </a:solidFill>
                  <a:latin typeface="+mn-ea"/>
                </a:rPr>
                <a:t>검증성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4" name="Picture 17">
              <a:extLst>
                <a:ext uri="{FF2B5EF4-FFF2-40B4-BE49-F238E27FC236}">
                  <a16:creationId xmlns:a16="http://schemas.microsoft.com/office/drawing/2014/main" id="{8C5E5626-C9E5-4B9D-BB94-26E1E822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24" y="2202897"/>
              <a:ext cx="1639540" cy="16395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67362F-3083-4078-9FF8-EA1E4677B8C1}"/>
              </a:ext>
            </a:extLst>
          </p:cNvPr>
          <p:cNvGrpSpPr/>
          <p:nvPr/>
        </p:nvGrpSpPr>
        <p:grpSpPr>
          <a:xfrm>
            <a:off x="5940370" y="5210656"/>
            <a:ext cx="1080000" cy="1065165"/>
            <a:chOff x="5517972" y="2202896"/>
            <a:chExt cx="1684981" cy="192161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3E94DE-D43C-4A1D-9D5D-07B8ADD59DAD}"/>
                </a:ext>
              </a:extLst>
            </p:cNvPr>
            <p:cNvSpPr txBox="1"/>
            <p:nvPr/>
          </p:nvSpPr>
          <p:spPr>
            <a:xfrm>
              <a:off x="5779693" y="3524848"/>
              <a:ext cx="1255459" cy="5996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데이터의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즉시 활용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7" name="Picture 18">
              <a:extLst>
                <a:ext uri="{FF2B5EF4-FFF2-40B4-BE49-F238E27FC236}">
                  <a16:creationId xmlns:a16="http://schemas.microsoft.com/office/drawing/2014/main" id="{5BFEA55A-1082-45CD-83E0-8AC67D9B1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972" y="2202896"/>
              <a:ext cx="1684981" cy="1624344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5ECD6F-6E62-4E11-A29E-473B08278ADD}"/>
              </a:ext>
            </a:extLst>
          </p:cNvPr>
          <p:cNvGrpSpPr/>
          <p:nvPr/>
        </p:nvGrpSpPr>
        <p:grpSpPr>
          <a:xfrm>
            <a:off x="7435726" y="5141911"/>
            <a:ext cx="1080000" cy="1124698"/>
            <a:chOff x="7304664" y="2113148"/>
            <a:chExt cx="1803840" cy="211661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F9C348-3C79-44BA-93DF-7DAC6E216BA8}"/>
                </a:ext>
              </a:extLst>
            </p:cNvPr>
            <p:cNvSpPr txBox="1"/>
            <p:nvPr/>
          </p:nvSpPr>
          <p:spPr>
            <a:xfrm>
              <a:off x="7609094" y="3604209"/>
              <a:ext cx="1258200" cy="625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완벽한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가시성</a:t>
              </a:r>
              <a:endParaRPr lang="ru-RU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60" name="Picture 19">
              <a:extLst>
                <a:ext uri="{FF2B5EF4-FFF2-40B4-BE49-F238E27FC236}">
                  <a16:creationId xmlns:a16="http://schemas.microsoft.com/office/drawing/2014/main" id="{A5D3F1E9-678B-4C4C-BC12-470716B9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664" y="2113148"/>
              <a:ext cx="1803840" cy="1803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209CB3-C7EB-415D-99F2-8BCEE1435977}"/>
              </a:ext>
            </a:extLst>
          </p:cNvPr>
          <p:cNvSpPr/>
          <p:nvPr/>
        </p:nvSpPr>
        <p:spPr>
          <a:xfrm>
            <a:off x="845054" y="6169892"/>
            <a:ext cx="1318564" cy="21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>
                <a:solidFill>
                  <a:schemeClr val="tx1"/>
                </a:solidFill>
                <a:latin typeface="+mn-ea"/>
              </a:rPr>
              <a:t>운영 스토리지</a:t>
            </a: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B6B8E7-756E-453A-925A-1BDF97DE3ABB}"/>
              </a:ext>
            </a:extLst>
          </p:cNvPr>
          <p:cNvSpPr/>
          <p:nvPr/>
        </p:nvSpPr>
        <p:spPr>
          <a:xfrm>
            <a:off x="3260837" y="6179128"/>
            <a:ext cx="1318564" cy="21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백업 스토리지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775E7D-4CFC-43D6-8D5D-DA0030FED7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34" y="2039800"/>
            <a:ext cx="657132" cy="7417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46599E-5FFD-42C9-8058-D8607F6C5D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20" y="2019804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0377"/>
      </p:ext>
    </p:extLst>
  </p:cSld>
  <p:clrMapOvr>
    <a:masterClrMapping/>
  </p:clrMapOvr>
</p:sld>
</file>

<file path=ppt/theme/theme1.xml><?xml version="1.0" encoding="utf-8"?>
<a:theme xmlns:a="http://schemas.openxmlformats.org/drawingml/2006/main" name="업가드 마스터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 latinLnBrk="0">
          <a:spcAft>
            <a:spcPts val="200"/>
          </a:spcAft>
          <a:defRPr sz="11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 anchorCtr="0">
        <a:spAutoFit/>
      </a:bodyPr>
      <a:lstStyle>
        <a:defPPr latinLnBrk="0">
          <a:spcAft>
            <a:spcPts val="200"/>
          </a:spcAft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 - A4 Proposal - Templates - 2018-12-11.potx" id="{C55B04C7-A8B9-48E2-97AD-F5C34B9554A6}" vid="{B44812F2-9BFB-4B6E-999E-F1A94198A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11893</Words>
  <Application>Microsoft Office PowerPoint</Application>
  <PresentationFormat>A4 용지(210x297mm)</PresentationFormat>
  <Paragraphs>2328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Arial Narrow</vt:lpstr>
      <vt:lpstr>나눔고딕</vt:lpstr>
      <vt:lpstr>Wingdings</vt:lpstr>
      <vt:lpstr>Arial</vt:lpstr>
      <vt:lpstr>Calibri</vt:lpstr>
      <vt:lpstr>Tahoma</vt:lpstr>
      <vt:lpstr>맑은 고딕</vt:lpstr>
      <vt:lpstr>나눔고딕 Bold</vt:lpstr>
      <vt:lpstr>업가드 마스터 슬라이드</vt:lpstr>
      <vt:lpstr>PowerPoint 프레젠테이션</vt:lpstr>
      <vt:lpstr>목차</vt:lpstr>
      <vt:lpstr>1. 일반 부문</vt:lpstr>
      <vt:lpstr>1.1.1 제안의 개요</vt:lpstr>
      <vt:lpstr>1.1.2 제안 범위</vt:lpstr>
      <vt:lpstr>1.1.3 사업추진 전략(계속)</vt:lpstr>
      <vt:lpstr>1.1.3 사업추진 전략(계속)</vt:lpstr>
      <vt:lpstr>1.1.3 사업추진 전략(계속)</vt:lpstr>
      <vt:lpstr>1.1.3 사업추진 전략(계속)</vt:lpstr>
      <vt:lpstr>1.1.3 사업추진 전략(계속)</vt:lpstr>
      <vt:lpstr>1.1.3 사업추진 전략(계속)</vt:lpstr>
      <vt:lpstr>1.2.1 빔 소프트웨어 요약</vt:lpstr>
      <vt:lpstr>1.3.1 빔 소프트웨어 재무제표 요약</vt:lpstr>
      <vt:lpstr>1.3.2 인비스텍 (제안사) 재무제표 요약</vt:lpstr>
      <vt:lpstr>1.4.1 사업수행 실적</vt:lpstr>
      <vt:lpstr>1.4.2 국내 레퍼런스</vt:lpstr>
      <vt:lpstr>2. 솔루션 및 장비 제안</vt:lpstr>
      <vt:lpstr>2.1.1 빔 소프트웨어</vt:lpstr>
      <vt:lpstr>2.1.2 레노버 SR650</vt:lpstr>
      <vt:lpstr>2.1.2 레노버 SR650</vt:lpstr>
      <vt:lpstr>2.1.3 레노버 DS4200</vt:lpstr>
      <vt:lpstr>2.1.3 레노버 DS4200</vt:lpstr>
      <vt:lpstr>2.2.1 제안 장비 목록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2.2.4 타 사 대비 장비 특장점</vt:lpstr>
      <vt:lpstr>2.2.4 타 사 대비 장비 특장점</vt:lpstr>
      <vt:lpstr>2.3.1 시스템 기능 조견표</vt:lpstr>
      <vt:lpstr>2.3.2 대상 시스템</vt:lpstr>
      <vt:lpstr>2.3.5 제안 용량 산정</vt:lpstr>
      <vt:lpstr>2.3.5 제안 용량 산정</vt:lpstr>
      <vt:lpstr>2.3.3 목표 백업 시스템 구성도</vt:lpstr>
      <vt:lpstr>2.3.3 목표 백업 시스템 구성도</vt:lpstr>
      <vt:lpstr>2.3.4 백업 및 복구 시스템 구성 방안</vt:lpstr>
      <vt:lpstr>2.3.6 유사 구축 사례</vt:lpstr>
      <vt:lpstr>2.4.1 구성안 특장점</vt:lpstr>
      <vt:lpstr>2.4.1 구성안 특장점</vt:lpstr>
      <vt:lpstr>3. 제안서 목차</vt:lpstr>
      <vt:lpstr>3.1.1 사업 수행 추진조직 및 업무분장</vt:lpstr>
      <vt:lpstr>3.3.1 위험요소 관리 개요</vt:lpstr>
      <vt:lpstr>3.3.2 위험요소 분석 및 대처방안</vt:lpstr>
      <vt:lpstr>3.3.3 전 단계에 걸친 위험요소 관리활동 </vt:lpstr>
      <vt:lpstr>3.3.4 기존업무와 영향도 분석 </vt:lpstr>
      <vt:lpstr>3.4.1 설치 장비 시험 계획</vt:lpstr>
      <vt:lpstr>3.4.1 설치 장비 시험 계획(계속)</vt:lpstr>
      <vt:lpstr>3.4.1 설치 장비 시험 계획(계속)</vt:lpstr>
      <vt:lpstr>3.4.1 설치 장비 시험 계획(계속)</vt:lpstr>
      <vt:lpstr>3.4.2 설치 장비 품질보증 계획</vt:lpstr>
      <vt:lpstr>3.4.2 설치 장비 품질보증 계획(계속)</vt:lpstr>
      <vt:lpstr>3.4.2 설치 장비 품질보증 계획(계속)</vt:lpstr>
      <vt:lpstr>3.4.2 설치 장비 품질보증 계획(계속)</vt:lpstr>
      <vt:lpstr>4. 유지보수 및 지원 방안</vt:lpstr>
      <vt:lpstr>4.1.1 고장 신고 접수 후 A/S개시 및 완료까지의 소요시간</vt:lpstr>
      <vt:lpstr>4.1.2 타사대비 특장점</vt:lpstr>
      <vt:lpstr>4.2.1 Warranty 내용</vt:lpstr>
      <vt:lpstr>4.3.1 교육 훈련 내용</vt:lpstr>
      <vt:lpstr>4.3.1 교육 훈련 내용(계속)</vt:lpstr>
      <vt:lpstr>4.3.1 기술지원 방안</vt:lpstr>
      <vt:lpstr>4.3.1 기술지원 방안(계속)</vt:lpstr>
      <vt:lpstr>4.3.1 기술지원 방안(계속)</vt:lpstr>
      <vt:lpstr>PowerPoint 프레젠테이션</vt:lpstr>
      <vt:lpstr>5.1.1 최신 가상화 및 클라우드 기술 동향 및 성공적인 모법 사례 습득 기회 제공</vt:lpstr>
      <vt:lpstr>5.1.2 가상화 및 백업에 대한 리포팅 및 실시간 모니터링 솔루션 제공</vt:lpstr>
      <vt:lpstr>5.2 맺음말</vt:lpstr>
      <vt:lpstr>5.3 약어집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2018-12-11T01:43:35Z</dcterms:created>
  <dcterms:modified xsi:type="dcterms:W3CDTF">2020-05-17T23:45:37Z</dcterms:modified>
</cp:coreProperties>
</file>